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ags/tag147.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95.xml" ContentType="application/vnd.openxmlformats-officedocument.presentationml.tags+xml"/>
  <Override PartName="/ppt/notesSlides/notesSlide4.xml" ContentType="application/vnd.openxmlformats-officedocument.presentationml.notesSlide+xml"/>
  <Override PartName="/ppt/tags/tag296.xml" ContentType="application/vnd.openxmlformats-officedocument.presentationml.tags+xml"/>
  <Override PartName="/ppt/notesSlides/notesSlide5.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15.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notesSlides/notesSlide16.xml" ContentType="application/vnd.openxmlformats-officedocument.presentationml.notesSlide+xml"/>
  <Override PartName="/ppt/tags/tag304.xml" ContentType="application/vnd.openxmlformats-officedocument.presentationml.tags+xml"/>
  <Override PartName="/ppt/notesSlides/notesSlide17.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18.xml" ContentType="application/vnd.openxmlformats-officedocument.presentationml.notesSlide+xml"/>
  <Override PartName="/ppt/tags/tag307.xml" ContentType="application/vnd.openxmlformats-officedocument.presentationml.tags+xml"/>
  <Override PartName="/ppt/notesSlides/notesSlide19.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notesSlides/notesSlide20.xml" ContentType="application/vnd.openxmlformats-officedocument.presentationml.notesSlide+xml"/>
  <Override PartName="/ppt/tags/tag310.xml" ContentType="application/vnd.openxmlformats-officedocument.presentationml.tags+xml"/>
  <Override PartName="/ppt/notesSlides/notesSlide21.xml" ContentType="application/vnd.openxmlformats-officedocument.presentationml.notesSlide+xml"/>
  <Override PartName="/ppt/tags/tag311.xml" ContentType="application/vnd.openxmlformats-officedocument.presentationml.tags+xml"/>
  <Override PartName="/ppt/notesSlides/notesSlide22.xml" ContentType="application/vnd.openxmlformats-officedocument.presentationml.notesSlide+xml"/>
  <Override PartName="/ppt/tags/tag312.xml" ContentType="application/vnd.openxmlformats-officedocument.presentationml.tags+xml"/>
  <Override PartName="/ppt/notesSlides/notesSlide23.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notesSlides/notesSlide24.xml" ContentType="application/vnd.openxmlformats-officedocument.presentationml.notesSlide+xml"/>
  <Override PartName="/ppt/tags/tag315.xml" ContentType="application/vnd.openxmlformats-officedocument.presentationml.tags+xml"/>
  <Override PartName="/ppt/notesSlides/notesSlide25.xml" ContentType="application/vnd.openxmlformats-officedocument.presentationml.notesSlide+xml"/>
  <Override PartName="/ppt/tags/tag316.xml" ContentType="application/vnd.openxmlformats-officedocument.presentationml.tags+xml"/>
  <Override PartName="/ppt/notesSlides/notesSlide26.xml" ContentType="application/vnd.openxmlformats-officedocument.presentationml.notesSlide+xml"/>
  <Override PartName="/ppt/tags/tag317.xml" ContentType="application/vnd.openxmlformats-officedocument.presentationml.tags+xml"/>
  <Override PartName="/ppt/notesSlides/notesSlide27.xml" ContentType="application/vnd.openxmlformats-officedocument.presentationml.notesSlide+xml"/>
  <Override PartName="/ppt/tags/tag318.xml" ContentType="application/vnd.openxmlformats-officedocument.presentationml.tags+xml"/>
  <Override PartName="/ppt/notesSlides/notesSlide28.xml" ContentType="application/vnd.openxmlformats-officedocument.presentationml.notesSlide+xml"/>
  <Override PartName="/ppt/tags/tag319.xml" ContentType="application/vnd.openxmlformats-officedocument.presentationml.tags+xml"/>
  <Override PartName="/ppt/notesSlides/notesSlide29.xml" ContentType="application/vnd.openxmlformats-officedocument.presentationml.notesSlide+xml"/>
  <Override PartName="/ppt/tags/tag320.xml" ContentType="application/vnd.openxmlformats-officedocument.presentationml.tags+xml"/>
  <Override PartName="/ppt/notesSlides/notesSlide30.xml" ContentType="application/vnd.openxmlformats-officedocument.presentationml.notesSlide+xml"/>
  <Override PartName="/ppt/tags/tag321.xml" ContentType="application/vnd.openxmlformats-officedocument.presentationml.tags+xml"/>
  <Override PartName="/ppt/notesSlides/notesSlide31.xml" ContentType="application/vnd.openxmlformats-officedocument.presentationml.notesSlide+xml"/>
  <Override PartName="/ppt/tags/tag322.xml" ContentType="application/vnd.openxmlformats-officedocument.presentationml.tags+xml"/>
  <Override PartName="/ppt/notesSlides/notesSlide32.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notesSlides/notesSlide33.xml" ContentType="application/vnd.openxmlformats-officedocument.presentationml.notesSlide+xml"/>
  <Override PartName="/ppt/tags/tag325.xml" ContentType="application/vnd.openxmlformats-officedocument.presentationml.tags+xml"/>
  <Override PartName="/ppt/notesSlides/notesSlide34.xml" ContentType="application/vnd.openxmlformats-officedocument.presentationml.notesSlide+xml"/>
  <Override PartName="/ppt/tags/tag32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81" r:id="rId3"/>
    <p:sldMasterId id="2147483701" r:id="rId4"/>
    <p:sldMasterId id="2147483716" r:id="rId5"/>
    <p:sldMasterId id="2147483735" r:id="rId6"/>
    <p:sldMasterId id="2147483747" r:id="rId7"/>
    <p:sldMasterId id="2147483754" r:id="rId8"/>
    <p:sldMasterId id="2147483766" r:id="rId9"/>
  </p:sldMasterIdLst>
  <p:notesMasterIdLst>
    <p:notesMasterId r:id="rId45"/>
  </p:notesMasterIdLst>
  <p:sldIdLst>
    <p:sldId id="257" r:id="rId10"/>
    <p:sldId id="273" r:id="rId11"/>
    <p:sldId id="356" r:id="rId12"/>
    <p:sldId id="355" r:id="rId13"/>
    <p:sldId id="361" r:id="rId14"/>
    <p:sldId id="369" r:id="rId15"/>
    <p:sldId id="318" r:id="rId16"/>
    <p:sldId id="319" r:id="rId17"/>
    <p:sldId id="324" r:id="rId18"/>
    <p:sldId id="335" r:id="rId19"/>
    <p:sldId id="329" r:id="rId20"/>
    <p:sldId id="325" r:id="rId21"/>
    <p:sldId id="336" r:id="rId22"/>
    <p:sldId id="330" r:id="rId23"/>
    <p:sldId id="365"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283" r:id="rId42"/>
    <p:sldId id="258" r:id="rId43"/>
    <p:sldId id="315" r:id="rId44"/>
  </p:sldIdLst>
  <p:sldSz cx="12192000" cy="6858000"/>
  <p:notesSz cx="7104063" cy="10234613"/>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ang Xiajing" initials="TX [7]" lastIdx="1" clrIdx="6"/>
  <p:cmAuthor id="1" name="艺 詹" initials="艺" lastIdx="1" clrIdx="0"/>
  <p:cmAuthor id="2" name="孙启玲" initials="孙" lastIdx="1" clrIdx="1"/>
  <p:cmAuthor id="3" name="作者" initials="作" lastIdx="0" clrIdx="1"/>
  <p:cmAuthor id="5" name="谷晓琪" initials="谷" lastIdx="7"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5672"/>
    <a:srgbClr val="75C576"/>
    <a:srgbClr val="E7181C"/>
    <a:srgbClr val="4AB148"/>
    <a:srgbClr val="A6A6A6"/>
    <a:srgbClr val="60BC60"/>
    <a:srgbClr val="48B1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1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gs" Target="tags/tag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c:v>
                </c:pt>
              </c:strCache>
            </c:strRef>
          </c:tx>
          <c:spPr>
            <a:solidFill>
              <a:schemeClr val="accent2"/>
            </a:solidFill>
          </c:spPr>
          <c:dPt>
            <c:idx val="0"/>
            <c:bubble3D val="0"/>
            <c:spPr>
              <a:solidFill>
                <a:schemeClr val="accent1">
                  <a:lumMod val="60000"/>
                  <a:lumOff val="40000"/>
                </a:schemeClr>
              </a:solidFill>
              <a:ln>
                <a:noFill/>
              </a:ln>
            </c:spPr>
            <c:extLst>
              <c:ext xmlns:c16="http://schemas.microsoft.com/office/drawing/2014/chart" uri="{C3380CC4-5D6E-409C-BE32-E72D297353CC}">
                <c16:uniqueId val="{00000001-E8A4-442E-97A6-A17035727FFC}"/>
              </c:ext>
            </c:extLst>
          </c:dPt>
          <c:dPt>
            <c:idx val="1"/>
            <c:bubble3D val="0"/>
            <c:spPr>
              <a:solidFill>
                <a:schemeClr val="accent1"/>
              </a:solidFill>
              <a:ln>
                <a:noFill/>
              </a:ln>
            </c:spPr>
            <c:extLst>
              <c:ext xmlns:c16="http://schemas.microsoft.com/office/drawing/2014/chart" uri="{C3380CC4-5D6E-409C-BE32-E72D297353CC}">
                <c16:uniqueId val="{00000003-E8A4-442E-97A6-A17035727FFC}"/>
              </c:ext>
            </c:extLst>
          </c:dPt>
          <c:cat>
            <c:strRef>
              <c:f>Sheet1!$A$2:$A$3</c:f>
              <c:strCache>
                <c:ptCount val="2"/>
                <c:pt idx="0">
                  <c:v>Female</c:v>
                </c:pt>
                <c:pt idx="1">
                  <c:v>Male</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E8A4-442E-97A6-A17035727FFC}"/>
            </c:ext>
          </c:extLst>
        </c:ser>
        <c:dLbls>
          <c:showLegendKey val="0"/>
          <c:showVal val="0"/>
          <c:showCatName val="0"/>
          <c:showSerName val="0"/>
          <c:showPercent val="0"/>
          <c:showBubbleSize val="0"/>
          <c:showLeaderLines val="1"/>
        </c:dLbls>
        <c:firstSliceAng val="0"/>
        <c:holeSize val="72"/>
      </c:doughnutChart>
    </c:plotArea>
    <c:plotVisOnly val="1"/>
    <c:dispBlanksAs val="gap"/>
    <c:showDLblsOverMax val="0"/>
  </c:chart>
  <c:txPr>
    <a:bodyPr/>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c:v>
                </c:pt>
              </c:strCache>
            </c:strRef>
          </c:tx>
          <c:spPr>
            <a:solidFill>
              <a:schemeClr val="accent2"/>
            </a:solidFill>
          </c:spPr>
          <c:dPt>
            <c:idx val="0"/>
            <c:bubble3D val="0"/>
            <c:spPr>
              <a:solidFill>
                <a:schemeClr val="accent2">
                  <a:lumMod val="60000"/>
                  <a:lumOff val="40000"/>
                </a:schemeClr>
              </a:solidFill>
              <a:ln>
                <a:noFill/>
              </a:ln>
            </c:spPr>
            <c:extLst>
              <c:ext xmlns:c16="http://schemas.microsoft.com/office/drawing/2014/chart" uri="{C3380CC4-5D6E-409C-BE32-E72D297353CC}">
                <c16:uniqueId val="{00000001-6092-489C-85A6-5D00B18C4488}"/>
              </c:ext>
            </c:extLst>
          </c:dPt>
          <c:dPt>
            <c:idx val="1"/>
            <c:bubble3D val="0"/>
            <c:spPr>
              <a:solidFill>
                <a:schemeClr val="accent2"/>
              </a:solidFill>
              <a:ln>
                <a:noFill/>
              </a:ln>
            </c:spPr>
            <c:extLst>
              <c:ext xmlns:c16="http://schemas.microsoft.com/office/drawing/2014/chart" uri="{C3380CC4-5D6E-409C-BE32-E72D297353CC}">
                <c16:uniqueId val="{00000003-6092-489C-85A6-5D00B18C4488}"/>
              </c:ext>
            </c:extLst>
          </c:dPt>
          <c:cat>
            <c:strRef>
              <c:f>Sheet1!$A$2:$A$3</c:f>
              <c:strCache>
                <c:ptCount val="2"/>
                <c:pt idx="0">
                  <c:v>Female</c:v>
                </c:pt>
                <c:pt idx="1">
                  <c:v>Male</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6092-489C-85A6-5D00B18C4488}"/>
            </c:ext>
          </c:extLst>
        </c:ser>
        <c:dLbls>
          <c:showLegendKey val="0"/>
          <c:showVal val="0"/>
          <c:showCatName val="0"/>
          <c:showSerName val="0"/>
          <c:showPercent val="0"/>
          <c:showBubbleSize val="0"/>
          <c:showLeaderLines val="1"/>
        </c:dLbls>
        <c:firstSliceAng val="0"/>
        <c:holeSize val="72"/>
      </c:doughnutChart>
    </c:plotArea>
    <c:plotVisOnly val="1"/>
    <c:dispBlanksAs val="gap"/>
    <c:showDLblsOverMax val="0"/>
  </c:chart>
  <c:txPr>
    <a:bodyPr/>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c:v>
                </c:pt>
              </c:strCache>
            </c:strRef>
          </c:tx>
          <c:spPr>
            <a:solidFill>
              <a:schemeClr val="accent2"/>
            </a:solidFill>
          </c:spPr>
          <c:dPt>
            <c:idx val="0"/>
            <c:bubble3D val="0"/>
            <c:spPr>
              <a:solidFill>
                <a:schemeClr val="accent3">
                  <a:lumMod val="60000"/>
                  <a:lumOff val="40000"/>
                </a:schemeClr>
              </a:solidFill>
              <a:ln>
                <a:noFill/>
              </a:ln>
            </c:spPr>
            <c:extLst>
              <c:ext xmlns:c16="http://schemas.microsoft.com/office/drawing/2014/chart" uri="{C3380CC4-5D6E-409C-BE32-E72D297353CC}">
                <c16:uniqueId val="{00000001-BF69-429D-81A6-65FC954DB0F7}"/>
              </c:ext>
            </c:extLst>
          </c:dPt>
          <c:dPt>
            <c:idx val="1"/>
            <c:bubble3D val="0"/>
            <c:spPr>
              <a:solidFill>
                <a:schemeClr val="accent3"/>
              </a:solidFill>
              <a:ln>
                <a:noFill/>
              </a:ln>
            </c:spPr>
            <c:extLst>
              <c:ext xmlns:c16="http://schemas.microsoft.com/office/drawing/2014/chart" uri="{C3380CC4-5D6E-409C-BE32-E72D297353CC}">
                <c16:uniqueId val="{00000003-BF69-429D-81A6-65FC954DB0F7}"/>
              </c:ext>
            </c:extLst>
          </c:dPt>
          <c:cat>
            <c:strRef>
              <c:f>Sheet1!$A$2:$A$3</c:f>
              <c:strCache>
                <c:ptCount val="2"/>
                <c:pt idx="0">
                  <c:v>Female</c:v>
                </c:pt>
                <c:pt idx="1">
                  <c:v>Male</c:v>
                </c:pt>
              </c:strCache>
            </c:strRef>
          </c:cat>
          <c:val>
            <c:numRef>
              <c:f>Sheet1!$B$2:$B$3</c:f>
              <c:numCache>
                <c:formatCode>0%</c:formatCode>
                <c:ptCount val="2"/>
                <c:pt idx="0">
                  <c:v>0.35</c:v>
                </c:pt>
                <c:pt idx="1">
                  <c:v>0.65</c:v>
                </c:pt>
              </c:numCache>
            </c:numRef>
          </c:val>
          <c:extLst>
            <c:ext xmlns:c16="http://schemas.microsoft.com/office/drawing/2014/chart" uri="{C3380CC4-5D6E-409C-BE32-E72D297353CC}">
              <c16:uniqueId val="{00000004-BF69-429D-81A6-65FC954DB0F7}"/>
            </c:ext>
          </c:extLst>
        </c:ser>
        <c:dLbls>
          <c:showLegendKey val="0"/>
          <c:showVal val="0"/>
          <c:showCatName val="0"/>
          <c:showSerName val="0"/>
          <c:showPercent val="0"/>
          <c:showBubbleSize val="0"/>
          <c:showLeaderLines val="1"/>
        </c:dLbls>
        <c:firstSliceAng val="0"/>
        <c:holeSize val="72"/>
      </c:doughnutChart>
    </c:plotArea>
    <c:plotVisOnly val="1"/>
    <c:dispBlanksAs val="gap"/>
    <c:showDLblsOverMax val="0"/>
  </c:chart>
  <c:txPr>
    <a:bodyPr/>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c:v>
                </c:pt>
              </c:strCache>
            </c:strRef>
          </c:tx>
          <c:spPr>
            <a:solidFill>
              <a:schemeClr val="accent4"/>
            </a:solidFill>
          </c:spPr>
          <c:dPt>
            <c:idx val="0"/>
            <c:bubble3D val="0"/>
            <c:spPr>
              <a:solidFill>
                <a:schemeClr val="accent4">
                  <a:lumMod val="60000"/>
                  <a:lumOff val="40000"/>
                </a:schemeClr>
              </a:solidFill>
              <a:ln>
                <a:noFill/>
              </a:ln>
            </c:spPr>
            <c:extLst>
              <c:ext xmlns:c16="http://schemas.microsoft.com/office/drawing/2014/chart" uri="{C3380CC4-5D6E-409C-BE32-E72D297353CC}">
                <c16:uniqueId val="{00000001-2B51-465A-AC4A-C83EA1A7A7F5}"/>
              </c:ext>
            </c:extLst>
          </c:dPt>
          <c:dPt>
            <c:idx val="1"/>
            <c:bubble3D val="0"/>
            <c:spPr>
              <a:solidFill>
                <a:schemeClr val="accent4"/>
              </a:solidFill>
              <a:ln>
                <a:noFill/>
              </a:ln>
            </c:spPr>
            <c:extLst>
              <c:ext xmlns:c16="http://schemas.microsoft.com/office/drawing/2014/chart" uri="{C3380CC4-5D6E-409C-BE32-E72D297353CC}">
                <c16:uniqueId val="{00000003-2B51-465A-AC4A-C83EA1A7A7F5}"/>
              </c:ext>
            </c:extLst>
          </c:dPt>
          <c:cat>
            <c:strRef>
              <c:f>Sheet1!$A$2:$A$3</c:f>
              <c:strCache>
                <c:ptCount val="2"/>
                <c:pt idx="0">
                  <c:v>Female</c:v>
                </c:pt>
                <c:pt idx="1">
                  <c:v>Male</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4-2B51-465A-AC4A-C83EA1A7A7F5}"/>
            </c:ext>
          </c:extLst>
        </c:ser>
        <c:dLbls>
          <c:showLegendKey val="0"/>
          <c:showVal val="0"/>
          <c:showCatName val="0"/>
          <c:showSerName val="0"/>
          <c:showPercent val="0"/>
          <c:showBubbleSize val="0"/>
          <c:showLeaderLines val="1"/>
        </c:dLbls>
        <c:firstSliceAng val="0"/>
        <c:holeSize val="72"/>
      </c:doughnutChart>
    </c:plotArea>
    <c:plotVisOnly val="1"/>
    <c:dispBlanksAs val="gap"/>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航旅纵横NLP团队的技术负责人张丽颖，很荣幸今天可以与诸位优秀的老师、选手一同讨论自然语言处理技术的前沿成果与发展方向，也感谢CCL为公司及选手之间搭建了良好的技术交流平台。接下来，由我为大家介绍本次竞赛任务的相关背景以及方案情况。</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的技术积累可以简单分为两个方向。一方面是民航知识库、知识图谱的构建及应用。基于无监督实体识别与阅读理解技术，从海量非结构化文本中构建了百万级民航知识图谱，并通过知识嵌入、图神经网络等技术实现了知识+语料双驱动的模型训练方式，具备高解释性、自我迭代、复杂多轮交互等特点，现已成为垂直领域智能问答与搜索的构建范式。</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另一个主要的研究方向在模型层面，我们基于通用的预训练模型，在此基础上进行了民航预训练任务，训练出了民航大规模预训练模型，并在此基础上开展了下游任务的微调，打造出了更懂民航的基础语言模型。我们的语言模型在各个下游任务上均达到了业界领先水平。</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总结起来，我们航旅的</a:t>
            </a:r>
            <a:r>
              <a:rPr lang="en-US" altLang="zh-CN"/>
              <a:t>NLP</a:t>
            </a:r>
            <a:r>
              <a:rPr lang="zh-CN" altLang="en-US"/>
              <a:t>技术特点即包括了对民航业的深度理解，也包含了强有力的数据积累，以及先进的</a:t>
            </a:r>
            <a:r>
              <a:rPr lang="en-US" altLang="zh-CN"/>
              <a:t>NLP</a:t>
            </a:r>
            <a:r>
              <a:rPr lang="zh-CN" altLang="en-US"/>
              <a:t>技术水平和成熟的计算模型。我们最终的目标就是，立足于民航业的特点，构建出行业通用的</a:t>
            </a:r>
            <a:r>
              <a:rPr lang="en-US" altLang="zh-CN"/>
              <a:t>NLP</a:t>
            </a:r>
            <a:r>
              <a:rPr lang="zh-CN" altLang="en-US"/>
              <a:t>解决方案。</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目前我们航旅的</a:t>
            </a:r>
            <a:r>
              <a:rPr lang="en-US" altLang="zh-CN"/>
              <a:t>NLP</a:t>
            </a:r>
            <a:r>
              <a:rPr lang="zh-CN" altLang="en-US"/>
              <a:t>技术也已经在民航搜索、问答，客评分析，文本内容审核领域实现了应用。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目前我们已经在包括乌鲁木齐机场在内的二十多家机场以及包括长隆航空在内的多家航司实现了智能客服系统的部署。有效分流语音坐席问题的比例达到了三分之二以上，文本客服的有效回复准确率达到了</a:t>
            </a:r>
            <a:r>
              <a:rPr lang="en-US" altLang="zh-CN">
                <a:sym typeface="+mn-ea"/>
              </a:rPr>
              <a:t>90%</a:t>
            </a:r>
            <a:r>
              <a:rPr lang="zh-CN" altLang="en-US">
                <a:sym typeface="+mn-ea"/>
              </a:rPr>
              <a:t>以上。有力的提升了坐席的效率以及标准化水平。尤其在疫情期间，多次成功化解了流量激增的情况，有效缓解了坐席压力。</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我们的赛题也是来自于我们深耕行业的过程中，遇到的实际的技术难题。尽管我们目前已经建立了完备的民航知识库，但是还是有一些长尾问题或者时效性很强的问题，需要从</a:t>
            </a:r>
            <a:r>
              <a:rPr lang="zh-CN" altLang="en-US">
                <a:sym typeface="+mn-ea"/>
              </a:rPr>
              <a:t>互联网上存在着的大量的非结构化或者半结构化的文本数据中提取出来。由此也是提炼出了我们这次的赛题：我们希望基于检索匹配和阅读理解等技术，能够从民航相关的网页中精准的抽取出问题以及对应的答案。一方面我们希望能够通过这个评测任务去探索基于海量民航数据，实现知识库构建及检索问答的可能性。另外一方面，我们也希望能够探索出垂直领域问答知识库构建的范式。</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4E5D49-73DC-4F12-9286-E1E270B96B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具体说来，我们的任务分为三个阶段，其实这也是人去找答案的一般思路。分别是篇章级、段落级和细粒度文本级。任务一是对于文本的篇章级检索，希望能定位到准确的网页或篇章。任务二主要是段落级的答案抽取，我们希望模型能实现答案的段落级定位。任务三是更细的维度，希望能从段落中准确抽取出相应的答案。</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我们总共准备了将近四千个问题以及两万多条答案的片段，这些问题全部来自航旅内部的社区问答。</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最终我们是基于飞桨平台组织的此次比赛。我们的数据集是长期有效的，大家后续也可以进行下载和评测。</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4E5D49-73DC-4F12-9286-E1E270B96B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4E5D49-73DC-4F12-9286-E1E270B96B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最终我们此次比赛收获了六十多个提交结果，非常感谢大家的参与。</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我们最终的评价结果一方面考虑的是方案的有效性和一致性，然后是对于技术落地复杂度以及模型迁移行进行了评估。</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那么基于以上的评价指标，我们最终决定，这三个赛题的获奖队伍分别是以下这些同学。我们也是祝贺这些队伍取得了优异的成绩。</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4E5D49-73DC-4F12-9286-E1E270B96B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接下来我简单讲一下此次提交的方案，当然具体的方案细节还是由各位选手进行分享。因为我们的任务是希望通过抽取网页和段落抽取出精细的答案，信息抽取最典型是抽象成阅读理解任务。但是在实际的应用当中我们知道，阅读理解任务的准确率是相当有限的。所以我们的选手主要采用了检索式、分类式以及混合式的方案。</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检索式框架采用的是典型的粗排精排召回加粗排精排的方案。这种方案的优点是拓展性和迁移性相对较强，缺点是准确率会相对低一些。</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26</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本次参赛的方案还有分类式的框架，主要是因为民航领域的问题相对来说还是比较聚焦和集中。所以我们可以将大部分问题收敛到一定数量的类别里面。他的优点是结构简单，推理速度快，而且准确率也比较高，缺点就是迁移性会比较差，而且需要人为的先划分好问题。</a:t>
            </a:r>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27</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当然也有团队采用了混合式的框架，具体的方案后续由各个团队来进行具体的介绍。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我先介绍一下我们公司。我们公司的全称是中航信移动科技有限公司，是央企中航信的全资子公司，也是国家发改委第二批九家混改试点企业之一。我们公司建立的初衷就是拥抱技术的快速变革和互联网的发展，实现传统行业（也就是民航业），和互联网的深度融合。打造民航出行领域数字化综合服务平台，建设民航业信息社会化服务新格局。</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任务二的优秀方案是采用了句子相似作为计算，通过</a:t>
            </a:r>
            <a:r>
              <a:rPr lang="en-US" altLang="zh-CN" dirty="0">
                <a:sym typeface="+mn-ea"/>
              </a:rPr>
              <a:t>simCSE</a:t>
            </a:r>
            <a:r>
              <a:rPr lang="zh-CN" altLang="en-US" dirty="0">
                <a:sym typeface="+mn-ea"/>
              </a:rPr>
              <a:t>方法计算</a:t>
            </a:r>
            <a:r>
              <a:rPr lang="en-US" altLang="zh-CN" dirty="0">
                <a:sym typeface="+mn-ea"/>
              </a:rPr>
              <a:t>question</a:t>
            </a:r>
            <a:r>
              <a:rPr lang="zh-CN" altLang="en-US" dirty="0">
                <a:sym typeface="+mn-ea"/>
              </a:rPr>
              <a:t>和训练集的数据相似性。段落级的答案检索和（下一页）</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30</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任务三的方案由于时间原因，就不展开讲了，稍后会有选手来进行具体的讲解。</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31</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32</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4E5D49-73DC-4F12-9286-E1E270B96B4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本次的赛题是由我们航旅纵横和北航共同提出的。我们也希望接下来，能有更多的机会和各大高校展开合作，实现学术界方案和工业界方案的碰撞。另外我们也想和各大企业开展更深层次的合作，共同搭建技术交流的平台。</a:t>
            </a:r>
            <a:endParaRPr lang="en-US" altLang="zh-CN" dirty="0"/>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34</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以上就是我本次分享的内容了，在这里我附上了我的联系方式，后续大家有任何想交流的内容，欢迎来多多沟通交流，接下来欢迎选手们进行方案的详细解读，谢谢大家。</a:t>
            </a:r>
          </a:p>
        </p:txBody>
      </p:sp>
      <p:sp>
        <p:nvSpPr>
          <p:cNvPr id="4" name="灯片编号占位符 3"/>
          <p:cNvSpPr>
            <a:spLocks noGrp="1"/>
          </p:cNvSpPr>
          <p:nvPr>
            <p:ph type="sldNum" sz="quarter" idx="5"/>
          </p:nvPr>
        </p:nvSpPr>
        <p:spPr/>
        <p:txBody>
          <a:bodyPr/>
          <a:lstStyle/>
          <a:p>
            <a:fld id="{BA26C5FB-CFC9-A145-8711-9E004891DCDE}" type="slidenum">
              <a:rPr kumimoji="1" lang="zh-CN" altLang="en-US" smtClean="0"/>
              <a:t>35</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我们公司</a:t>
            </a:r>
            <a:r>
              <a:rPr lang="en-US" altLang="zh-CN"/>
              <a:t>to c </a:t>
            </a:r>
            <a:r>
              <a:rPr lang="zh-CN" altLang="en-US"/>
              <a:t>的产品主要就是航旅纵横</a:t>
            </a:r>
            <a:r>
              <a:rPr lang="en-US" altLang="zh-CN"/>
              <a:t>app</a:t>
            </a:r>
            <a:r>
              <a:rPr lang="zh-CN" altLang="en-US"/>
              <a:t>，我相信在座的各位也用到过。</a:t>
            </a:r>
            <a:r>
              <a:rPr lang="zh-CN" altLang="en-US">
                <a:sym typeface="+mn-ea"/>
              </a:rPr>
              <a:t>航旅纵横</a:t>
            </a:r>
            <a:r>
              <a:rPr lang="en-US" altLang="zh-CN">
                <a:sym typeface="+mn-ea"/>
              </a:rPr>
              <a:t>APP</a:t>
            </a:r>
            <a:r>
              <a:rPr lang="zh-CN" altLang="en-US">
                <a:sym typeface="+mn-ea"/>
              </a:rPr>
              <a:t>是一款数据权威功能强大的民航信息服务产品，支持订票、值机、航班动态查询等全链条的民航旅客出行业务。</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除了</a:t>
            </a:r>
            <a:r>
              <a:rPr lang="en-US" altLang="zh-CN"/>
              <a:t>to c</a:t>
            </a:r>
            <a:r>
              <a:rPr lang="zh-CN" altLang="en-US"/>
              <a:t>方向，我们在</a:t>
            </a:r>
            <a:r>
              <a:rPr lang="en-US" altLang="zh-CN"/>
              <a:t>to b</a:t>
            </a:r>
            <a:r>
              <a:rPr lang="zh-CN" altLang="en-US"/>
              <a:t>方向也有诸多的产品，一方面我们有服务于机场的无纸化快速通关设备，另外一方面我们也为航司搭建了航班运控保障平台</a:t>
            </a:r>
            <a:r>
              <a:rPr lang="en-US" altLang="zh-CN"/>
              <a:t>,</a:t>
            </a:r>
            <a:r>
              <a:rPr lang="zh-CN" altLang="en-US"/>
              <a:t>，提供主动式航班保障和恢复服务。我们</a:t>
            </a:r>
            <a:r>
              <a:rPr lang="zh-CN" altLang="en-US">
                <a:sym typeface="+mn-ea"/>
              </a:rPr>
              <a:t>通过搭建民航大规模实时计算平台，汇聚了海量的民航数据，并最终自主开发完成了包括人工智能、区块链、实时计算技术在民航业的应用。</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除了在产品侧发展呢，我们也在科研方面投入了很大的精力。包括申请了国家自然基金项目，并有幸获得了交通协会科学技术一等奖等诸多奖项。我们欢迎科研机构、院校和我们一起合作，共同探索前沿技术在民航业发展和落地的可能性。</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民航业的客规是相当复杂的，各个航司的出行条款都是非常多样且多变的。我们以问答领域为例，在民航领域，问答系统是相对空白的，缺乏一些通用的、规范的产品。其次就是民航的旅客流量很大，民航问答访问需求量也就比较大。以航旅纵横为例，目前航旅纵横每天的访问量在百万人次以上，然后再加上一些第三方渠道，每天都会产生十万加的民航类问答数据。第三个就是，其实</a:t>
            </a:r>
            <a:r>
              <a:rPr lang="en-US" altLang="zh-CN"/>
              <a:t>NLP</a:t>
            </a:r>
            <a:r>
              <a:rPr lang="zh-CN" altLang="en-US"/>
              <a:t>的建设不能完全依赖于技术本身，也需要技术和业务的深度融合，尤其是对于民航这种业务链非常长的产业来说更是这样。所以，只有具有深度的民航背景，才有可能真正的建设出符合民航产业需求，能真正实现落地的</a:t>
            </a:r>
            <a:r>
              <a:rPr lang="en-US" altLang="zh-CN"/>
              <a:t>NLP</a:t>
            </a:r>
            <a:r>
              <a:rPr lang="zh-CN" altLang="en-US"/>
              <a:t>产品。</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基于此前提，我们公司在</a:t>
            </a:r>
            <a:r>
              <a:rPr lang="en-US" altLang="zh-CN"/>
              <a:t>2017</a:t>
            </a:r>
            <a:r>
              <a:rPr lang="zh-CN" altLang="en-US"/>
              <a:t>年就开始进行</a:t>
            </a:r>
            <a:r>
              <a:rPr lang="en-US" altLang="zh-CN"/>
              <a:t>NLP</a:t>
            </a:r>
            <a:r>
              <a:rPr lang="zh-CN" altLang="en-US"/>
              <a:t>的团队建设，而且我们是一个非常年轻化的团队。在这四五年之内呢，我们的智能客服已经在二十多个机场、航司及民航单位实现了投产。截至到目前为止，我们已经有效解决用户问题四千万条，打造了</a:t>
            </a:r>
            <a:r>
              <a:rPr lang="en-US" altLang="zh-CN"/>
              <a:t>NLP</a:t>
            </a:r>
            <a:r>
              <a:rPr lang="zh-CN" altLang="en-US"/>
              <a:t>在民航领域的通用解决方案。</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以下是我们航旅的</a:t>
            </a:r>
            <a:r>
              <a:rPr lang="en-US" altLang="zh-CN"/>
              <a:t>NLP</a:t>
            </a:r>
            <a:r>
              <a:rPr lang="zh-CN" altLang="en-US"/>
              <a:t>技术架构。我们基于丰富的民航储备知识，逐步抽象成意图识别、情感分析等等典型的</a:t>
            </a:r>
            <a:r>
              <a:rPr lang="en-US" altLang="zh-CN"/>
              <a:t>NLP</a:t>
            </a:r>
            <a:r>
              <a:rPr lang="zh-CN" altLang="en-US"/>
              <a:t>任务范式，并最终应用到了诸如智能问答、客评分析等场景。</a:t>
            </a:r>
            <a:r>
              <a:rPr lang="zh-CN" altLang="en-US">
                <a:sym typeface="+mn-ea"/>
              </a:rPr>
              <a:t>当然除了服务于商业化应用，我们也非常愿意将我们的科研成果与业界讨论分享，后续我们也将建设开放化的平台，逐步将部分模型能力以</a:t>
            </a:r>
            <a:r>
              <a:rPr lang="en-US" altLang="zh-CN">
                <a:sym typeface="+mn-ea"/>
              </a:rPr>
              <a:t>API</a:t>
            </a:r>
            <a:r>
              <a:rPr lang="zh-CN" altLang="en-US">
                <a:sym typeface="+mn-ea"/>
              </a:rPr>
              <a:t>接口、</a:t>
            </a:r>
            <a:r>
              <a:rPr lang="en-US" altLang="zh-CN">
                <a:sym typeface="+mn-ea"/>
              </a:rPr>
              <a:t>SDK</a:t>
            </a:r>
            <a:r>
              <a:rPr lang="zh-CN" altLang="en-US">
                <a:sym typeface="+mn-ea"/>
              </a:rPr>
              <a:t>方式对大家开放。</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file:///C:\Users\1V994W2\PycharmProjects\PPT_Background_Generation/pic_temp/1_pic_quater_left_down.png"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png"/><Relationship Id="rId5" Type="http://schemas.openxmlformats.org/officeDocument/2006/relationships/tags" Target="../tags/tag12.xml"/><Relationship Id="rId10" Type="http://schemas.openxmlformats.org/officeDocument/2006/relationships/image" Target="file:///C:\Users\1V994W2\Documents\Tencent%20Files\574576071\FileRecv\&#25340;&#35013;&#32032;&#26448;\&#21830;&#21153;&#29615;&#20445;-21\\19\subject_holdleft_8,124,16_0_staid_full_0.png" TargetMode="External"/><Relationship Id="rId4" Type="http://schemas.openxmlformats.org/officeDocument/2006/relationships/tags" Target="../tags/tag11.xml"/><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9.xml"/><Relationship Id="rId10" Type="http://schemas.openxmlformats.org/officeDocument/2006/relationships/image" Target="../media/image4.png"/><Relationship Id="rId4" Type="http://schemas.openxmlformats.org/officeDocument/2006/relationships/tags" Target="../tags/tag18.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file:///C:\Users\1V994W2\PycharmProjects\PPT_Background_Generation/pic_temp/pic_half_right.png" TargetMode="Externa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file:///C:\Users\1V994W2\PycharmProjects\PPT_Background_Generation/pic_temp/pic_half_left.png" TargetMode="External"/><Relationship Id="rId5" Type="http://schemas.openxmlformats.org/officeDocument/2006/relationships/tags" Target="../tags/tag27.xml"/><Relationship Id="rId10" Type="http://schemas.openxmlformats.org/officeDocument/2006/relationships/image" Target="../media/image5.png"/><Relationship Id="rId4" Type="http://schemas.openxmlformats.org/officeDocument/2006/relationships/tags" Target="../tags/tag26.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png"/><Relationship Id="rId5" Type="http://schemas.openxmlformats.org/officeDocument/2006/relationships/tags" Target="../tags/tag35.xml"/><Relationship Id="rId10" Type="http://schemas.openxmlformats.org/officeDocument/2006/relationships/slideMaster" Target="../slideMasters/slideMaster2.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file:///C:\Users\1V994W2\PycharmProjects\PPT_Background_Generation/pic_temp/1_pic_quater_left_down.png"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4.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slideMaster" Target="../slideMasters/slideMaster2.xml"/><Relationship Id="rId2" Type="http://schemas.openxmlformats.org/officeDocument/2006/relationships/tags" Target="../tags/tag41.xml"/><Relationship Id="rId16"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3.pn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file:///C:\Users\1V994W2\PycharmProjects\PPT_Background_Generation/pic_temp/0_pic_quater_right_down.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3.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4.png"/><Relationship Id="rId5" Type="http://schemas.openxmlformats.org/officeDocument/2006/relationships/tags" Target="../tags/tag60.xml"/><Relationship Id="rId10" Type="http://schemas.openxmlformats.org/officeDocument/2006/relationships/slideMaster" Target="../slideMasters/slideMaster2.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file:///C:\Users\1V994W2\PycharmProjects\PPT_Background_Generation/pic_temp/1_pic_quater_left_down.png"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69.xml"/><Relationship Id="rId10" Type="http://schemas.openxmlformats.org/officeDocument/2006/relationships/image" Target="../media/image4.png"/><Relationship Id="rId4" Type="http://schemas.openxmlformats.org/officeDocument/2006/relationships/tags" Target="../tags/tag68.xml"/><Relationship Id="rId9"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file:///C:\Users\1V994W2\PycharmProjects\PPT_Background_Generation/pic_temp/1_pic_quater_left_down.png" TargetMode="Externa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3.png"/><Relationship Id="rId5" Type="http://schemas.openxmlformats.org/officeDocument/2006/relationships/tags" Target="../tags/tag77.xml"/><Relationship Id="rId10" Type="http://schemas.openxmlformats.org/officeDocument/2006/relationships/image" Target="file:///C:\Users\1V994W2\PycharmProjects\PPT_Background_Generation/pic_temp/0_pic_quater_right_down.png" TargetMode="External"/><Relationship Id="rId4" Type="http://schemas.openxmlformats.org/officeDocument/2006/relationships/tags" Target="../tags/tag76.xml"/><Relationship Id="rId9"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file:///C:\Users\1V994W2\Documents\Tencent%20Files\574576071\FileRecv\&#25340;&#35013;&#32032;&#26448;\&#21830;&#21153;&#29615;&#20445;-21\\19\subject_holdleft_8,124,16_0_staid_full_0.png" TargetMode="External"/><Relationship Id="rId5" Type="http://schemas.openxmlformats.org/officeDocument/2006/relationships/tags" Target="../tags/tag84.xml"/><Relationship Id="rId10" Type="http://schemas.openxmlformats.org/officeDocument/2006/relationships/image" Target="../media/image2.png"/><Relationship Id="rId4" Type="http://schemas.openxmlformats.org/officeDocument/2006/relationships/tags" Target="../tags/tag83.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file:///C:\Users\1V994W2\PycharmProjects\PPT_Background_Generation/pic_temp/1_pic_quater_left_down.png" TargetMode="External"/><Relationship Id="rId5" Type="http://schemas.openxmlformats.org/officeDocument/2006/relationships/tags" Target="../tags/tag92.xml"/><Relationship Id="rId10" Type="http://schemas.openxmlformats.org/officeDocument/2006/relationships/image" Target="../media/image3.png"/><Relationship Id="rId4" Type="http://schemas.openxmlformats.org/officeDocument/2006/relationships/tags" Target="../tags/tag91.xml"/><Relationship Id="rId9" Type="http://schemas.openxmlformats.org/officeDocument/2006/relationships/image" Target="file:///C:\Users\1V994W2\PycharmProjects\PPT_Background_Generation/pic_temp/0_pic_quater_right_down.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98.xml"/><Relationship Id="rId10" Type="http://schemas.openxmlformats.org/officeDocument/2006/relationships/image" Target="../media/image4.png"/><Relationship Id="rId4" Type="http://schemas.openxmlformats.org/officeDocument/2006/relationships/tags" Target="../tags/tag97.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06.xml"/><Relationship Id="rId10" Type="http://schemas.openxmlformats.org/officeDocument/2006/relationships/image" Target="../media/image4.png"/><Relationship Id="rId4" Type="http://schemas.openxmlformats.org/officeDocument/2006/relationships/tags" Target="../tags/tag105.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3.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4.png"/><Relationship Id="rId5" Type="http://schemas.openxmlformats.org/officeDocument/2006/relationships/tags" Target="../tags/tag114.xml"/><Relationship Id="rId10" Type="http://schemas.openxmlformats.org/officeDocument/2006/relationships/slideMaster" Target="../slideMasters/slideMaster2.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file:///C:\Users\1V994W2\PycharmProjects\PPT_Background_Generation/pic_temp/1_pic_quater_left_down.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3.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4.png"/><Relationship Id="rId5" Type="http://schemas.openxmlformats.org/officeDocument/2006/relationships/tags" Target="../tags/tag123.xml"/><Relationship Id="rId10" Type="http://schemas.openxmlformats.org/officeDocument/2006/relationships/slideMaster" Target="../slideMasters/slideMaster2.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file:///C:\Users\1V994W2\PycharmProjects\PPT_Background_Generation/pic_temp/1_pic_quater_left_down.png"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4.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slideMaster" Target="../slideMasters/slideMaster2.xml"/><Relationship Id="rId2" Type="http://schemas.openxmlformats.org/officeDocument/2006/relationships/tags" Target="../tags/tag129.xml"/><Relationship Id="rId16"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image" Target="../media/image3.png"/><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file:///C:\Users\1V994W2\PycharmProjects\PPT_Background_Generation/pic_temp/0_pic_quater_right_down.png" TargetMode="Externa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3.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43.xml"/><Relationship Id="rId10" Type="http://schemas.openxmlformats.org/officeDocument/2006/relationships/image" Target="../media/image4.png"/><Relationship Id="rId4" Type="http://schemas.openxmlformats.org/officeDocument/2006/relationships/tags" Target="../tags/tag142.xml"/><Relationship Id="rId9"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4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file:///C:\Users\1V994W2\PycharmProjects\PPT_Background_Generation/pic_temp/1_pic_quater_left_down.png" TargetMode="Externa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3.png"/><Relationship Id="rId5" Type="http://schemas.openxmlformats.org/officeDocument/2006/relationships/tags" Target="../tags/tag158.xml"/><Relationship Id="rId10" Type="http://schemas.openxmlformats.org/officeDocument/2006/relationships/image" Target="file:///C:\Users\1V994W2\Documents\Tencent%20Files\574576071\FileRecv\&#25340;&#35013;&#32032;&#26448;\&#21830;&#21153;&#29615;&#20445;-21\\19\subject_holdleft_8,124,16_0_staid_full_0.png" TargetMode="External"/><Relationship Id="rId4" Type="http://schemas.openxmlformats.org/officeDocument/2006/relationships/tags" Target="../tags/tag157.xml"/><Relationship Id="rId9"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3.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165.xml"/><Relationship Id="rId10" Type="http://schemas.openxmlformats.org/officeDocument/2006/relationships/image" Target="../media/image4.png"/><Relationship Id="rId4" Type="http://schemas.openxmlformats.org/officeDocument/2006/relationships/tags" Target="../tags/tag164.xml"/><Relationship Id="rId9"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image" Target="file:///C:\Users\1V994W2\PycharmProjects\PPT_Background_Generation/pic_temp/pic_half_right.png" TargetMode="Externa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image" Target="../media/image6.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file:///C:\Users\1V994W2\PycharmProjects\PPT_Background_Generation/pic_temp/pic_half_left.png" TargetMode="External"/><Relationship Id="rId5" Type="http://schemas.openxmlformats.org/officeDocument/2006/relationships/tags" Target="../tags/tag173.xml"/><Relationship Id="rId10" Type="http://schemas.openxmlformats.org/officeDocument/2006/relationships/image" Target="../media/image5.png"/><Relationship Id="rId4" Type="http://schemas.openxmlformats.org/officeDocument/2006/relationships/tags" Target="../tags/tag172.xml"/><Relationship Id="rId9"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image" Target="../media/image3.png"/><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4.png"/><Relationship Id="rId5" Type="http://schemas.openxmlformats.org/officeDocument/2006/relationships/tags" Target="../tags/tag181.xml"/><Relationship Id="rId10" Type="http://schemas.openxmlformats.org/officeDocument/2006/relationships/slideMaster" Target="../slideMasters/slideMaster5.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image" Target="file:///C:\Users\1V994W2\PycharmProjects\PPT_Background_Generation/pic_temp/1_pic_quater_left_down.png" TargetMode="Externa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image" Target="../media/image4.png"/><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slideMaster" Target="../slideMasters/slideMaster5.xml"/><Relationship Id="rId2" Type="http://schemas.openxmlformats.org/officeDocument/2006/relationships/tags" Target="../tags/tag187.xml"/><Relationship Id="rId16"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image" Target="../media/image3.png"/><Relationship Id="rId10" Type="http://schemas.openxmlformats.org/officeDocument/2006/relationships/tags" Target="../tags/tag195.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image" Target="file:///C:\Users\1V994W2\PycharmProjects\PPT_Background_Generation/pic_temp/0_pic_quater_right_down.png"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image" Target="../media/image3.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4.png"/><Relationship Id="rId5" Type="http://schemas.openxmlformats.org/officeDocument/2006/relationships/tags" Target="../tags/tag206.xml"/><Relationship Id="rId10" Type="http://schemas.openxmlformats.org/officeDocument/2006/relationships/slideMaster" Target="../slideMasters/slideMaster5.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image" Target="file:///C:\Users\1V994W2\PycharmProjects\PPT_Background_Generation/pic_temp/1_pic_quater_left_down.png" TargetMode="Externa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3.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215.xml"/><Relationship Id="rId10" Type="http://schemas.openxmlformats.org/officeDocument/2006/relationships/image" Target="../media/image4.png"/><Relationship Id="rId4" Type="http://schemas.openxmlformats.org/officeDocument/2006/relationships/tags" Target="../tags/tag214.xml"/><Relationship Id="rId9"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file:///C:\Users\1V994W2\PycharmProjects\PPT_Background_Generation/pic_temp/1_pic_quater_left_down.png" TargetMode="Externa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3.png"/><Relationship Id="rId5" Type="http://schemas.openxmlformats.org/officeDocument/2006/relationships/tags" Target="../tags/tag223.xml"/><Relationship Id="rId10" Type="http://schemas.openxmlformats.org/officeDocument/2006/relationships/image" Target="file:///C:\Users\1V994W2\PycharmProjects\PPT_Background_Generation/pic_temp/0_pic_quater_right_down.png" TargetMode="External"/><Relationship Id="rId4" Type="http://schemas.openxmlformats.org/officeDocument/2006/relationships/tags" Target="../tags/tag222.xml"/><Relationship Id="rId9"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image" Target="../media/image3.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file:///C:\Users\1V994W2\Documents\Tencent%20Files\574576071\FileRecv\&#25340;&#35013;&#32032;&#26448;\&#21830;&#21153;&#29615;&#20445;-21\\19\subject_holdleft_8,124,16_0_staid_full_0.png" TargetMode="External"/><Relationship Id="rId5" Type="http://schemas.openxmlformats.org/officeDocument/2006/relationships/tags" Target="../tags/tag230.xml"/><Relationship Id="rId10" Type="http://schemas.openxmlformats.org/officeDocument/2006/relationships/image" Target="../media/image2.png"/><Relationship Id="rId4" Type="http://schemas.openxmlformats.org/officeDocument/2006/relationships/tags" Target="../tags/tag229.xml"/><Relationship Id="rId9"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6.xml"/><Relationship Id="rId7" Type="http://schemas.openxmlformats.org/officeDocument/2006/relationships/slideMaster" Target="../slideMasters/slideMaster5.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file:///C:\Users\1V994W2\PycharmProjects\PPT_Background_Generation/pic_temp/1_pic_quater_left_down.png" TargetMode="External"/><Relationship Id="rId5" Type="http://schemas.openxmlformats.org/officeDocument/2006/relationships/tags" Target="../tags/tag238.xml"/><Relationship Id="rId10" Type="http://schemas.openxmlformats.org/officeDocument/2006/relationships/image" Target="../media/image3.png"/><Relationship Id="rId4" Type="http://schemas.openxmlformats.org/officeDocument/2006/relationships/tags" Target="../tags/tag237.xml"/><Relationship Id="rId9" Type="http://schemas.openxmlformats.org/officeDocument/2006/relationships/image" Target="file:///C:\Users\1V994W2\PycharmProjects\PPT_Background_Generation/pic_temp/0_pic_quater_right_down.png" TargetMode="Externa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3.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244.xml"/><Relationship Id="rId10" Type="http://schemas.openxmlformats.org/officeDocument/2006/relationships/image" Target="../media/image4.png"/><Relationship Id="rId4" Type="http://schemas.openxmlformats.org/officeDocument/2006/relationships/tags" Target="../tags/tag243.xml"/><Relationship Id="rId9"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tags" Target="../tags/tag255.xml"/><Relationship Id="rId3" Type="http://schemas.openxmlformats.org/officeDocument/2006/relationships/tags" Target="../tags/tag250.xml"/><Relationship Id="rId7" Type="http://schemas.openxmlformats.org/officeDocument/2006/relationships/tags" Target="../tags/tag254.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252.xml"/><Relationship Id="rId10" Type="http://schemas.openxmlformats.org/officeDocument/2006/relationships/image" Target="../media/image4.png"/><Relationship Id="rId4" Type="http://schemas.openxmlformats.org/officeDocument/2006/relationships/tags" Target="../tags/tag251.xml"/><Relationship Id="rId9"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3.pn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image" Target="../media/image4.png"/><Relationship Id="rId5" Type="http://schemas.openxmlformats.org/officeDocument/2006/relationships/tags" Target="../tags/tag260.xml"/><Relationship Id="rId10" Type="http://schemas.openxmlformats.org/officeDocument/2006/relationships/slideMaster" Target="../slideMasters/slideMaster5.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image" Target="file:///C:\Users\1V994W2\PycharmProjects\PPT_Background_Generation/pic_temp/1_pic_quater_left_down.png"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3.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4.png"/><Relationship Id="rId5" Type="http://schemas.openxmlformats.org/officeDocument/2006/relationships/tags" Target="../tags/tag269.xml"/><Relationship Id="rId10" Type="http://schemas.openxmlformats.org/officeDocument/2006/relationships/slideMaster" Target="../slideMasters/slideMaster5.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file:///C:\Users\1V994W2\PycharmProjects\PPT_Background_Generation/pic_temp/1_pic_quater_left_down.png"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image" Target="../media/image4.png"/><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slideMaster" Target="../slideMasters/slideMaster5.xml"/><Relationship Id="rId2" Type="http://schemas.openxmlformats.org/officeDocument/2006/relationships/tags" Target="../tags/tag275.xml"/><Relationship Id="rId16"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5" Type="http://schemas.openxmlformats.org/officeDocument/2006/relationships/tags" Target="../tags/tag278.xml"/><Relationship Id="rId15" Type="http://schemas.openxmlformats.org/officeDocument/2006/relationships/image" Target="../media/image3.png"/><Relationship Id="rId10" Type="http://schemas.openxmlformats.org/officeDocument/2006/relationships/tags" Target="../tags/tag283.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image" Target="file:///C:\Users\1V994W2\PycharmProjects\PPT_Background_Generation/pic_temp/0_pic_quater_right_down.png" TargetMode="Externa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3.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289.xml"/><Relationship Id="rId10" Type="http://schemas.openxmlformats.org/officeDocument/2006/relationships/image" Target="../media/image4.png"/><Relationship Id="rId4" Type="http://schemas.openxmlformats.org/officeDocument/2006/relationships/tags" Target="../tags/tag288.xml"/><Relationship Id="rId9"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r:link="rId10" cstate="email"/>
          <a:stretch>
            <a:fillRect/>
          </a:stretch>
        </p:blipFill>
        <p:spPr>
          <a:xfrm>
            <a:off x="6368869" y="685800"/>
            <a:ext cx="5213531" cy="5486400"/>
          </a:xfrm>
          <a:prstGeom prst="rect">
            <a:avLst/>
          </a:prstGeom>
        </p:spPr>
      </p:pic>
      <p:pic>
        <p:nvPicPr>
          <p:cNvPr id="5" name="图片 4"/>
          <p:cNvPicPr/>
          <p:nvPr userDrawn="1">
            <p:custDataLst>
              <p:tags r:id="rId2"/>
            </p:custDataLst>
          </p:nvPr>
        </p:nvPicPr>
        <p:blipFill>
          <a:blip r:embed="rId11" r:link="rId12" cstate="email"/>
          <a:stretch>
            <a:fillRect/>
          </a:stretch>
        </p:blipFill>
        <p:spPr>
          <a:xfrm>
            <a:off x="0" y="0"/>
            <a:ext cx="720090" cy="533309"/>
          </a:xfrm>
          <a:prstGeom prst="rect">
            <a:avLst/>
          </a:prstGeom>
        </p:spPr>
      </p:pic>
      <p:sp>
        <p:nvSpPr>
          <p:cNvPr id="16" name="日期占位符 15"/>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17" name="页脚占位符 16"/>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13" hasCustomPrompt="1"/>
            <p:custDataLst>
              <p:tags r:id="rId6"/>
            </p:custDataLst>
          </p:nvPr>
        </p:nvSpPr>
        <p:spPr>
          <a:xfrm>
            <a:off x="762318" y="3819160"/>
            <a:ext cx="2886710" cy="370205"/>
          </a:xfrm>
        </p:spPr>
        <p:txBody>
          <a:bodyPr vert="horz" lIns="0" tIns="0" rIns="0" bIns="0" rtlCol="0">
            <a:normAutofit/>
          </a:bodyPr>
          <a:lstStyle>
            <a:lvl1pPr marL="0" indent="0">
              <a:buNone/>
              <a:defRPr kumimoji="0" lang="zh-CN" altLang="en-US" sz="20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228600" marR="0" lvl="0" indent="-228600">
              <a:lnSpc>
                <a:spcPct val="100000"/>
              </a:lnSpc>
              <a:spcAft>
                <a:spcPts val="0"/>
              </a:spcAft>
              <a:buClrTx/>
              <a:buSzTx/>
            </a:pPr>
            <a:r>
              <a:rPr lang="zh-CN" altLang="en-US" dirty="0"/>
              <a:t>单击此处编辑副标题</a:t>
            </a:r>
          </a:p>
        </p:txBody>
      </p:sp>
      <p:sp>
        <p:nvSpPr>
          <p:cNvPr id="3" name="标题 2"/>
          <p:cNvSpPr>
            <a:spLocks noGrp="1"/>
          </p:cNvSpPr>
          <p:nvPr>
            <p:ph type="ctrTitle" idx="14" hasCustomPrompt="1"/>
            <p:custDataLst>
              <p:tags r:id="rId7"/>
            </p:custDataLst>
          </p:nvPr>
        </p:nvSpPr>
        <p:spPr>
          <a:xfrm>
            <a:off x="762318" y="2137727"/>
            <a:ext cx="4825365" cy="1552530"/>
          </a:xfrm>
        </p:spPr>
        <p:txBody>
          <a:bodyPr vert="horz" lIns="0" tIns="0" rIns="0" bIns="0" rtlCol="0" anchor="b" anchorCtr="0">
            <a:normAutofit/>
          </a:bodyPr>
          <a:lstStyle>
            <a:lvl1pPr>
              <a:defRPr lang="zh-CN" altLang="en-US" sz="5400" b="0" spc="6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dirty="0"/>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7"/>
              </p:custDataLst>
            </p:nvPr>
          </p:nvPicPr>
          <p:blipFill>
            <a:blip r:embed="rId10" r:link="rId11" cstate="email"/>
            <a:stretch>
              <a:fillRect/>
            </a:stretch>
          </p:blipFill>
          <p:spPr>
            <a:xfrm>
              <a:off x="0" y="0"/>
              <a:ext cx="720090" cy="497205"/>
            </a:xfrm>
            <a:prstGeom prst="rect">
              <a:avLst/>
            </a:prstGeom>
          </p:spPr>
        </p:pic>
        <p:pic>
          <p:nvPicPr>
            <p:cNvPr id="7" name="图片 6"/>
            <p:cNvPicPr/>
            <p:nvPr userDrawn="1">
              <p:custDataLst>
                <p:tags r:id="rId8"/>
              </p:custDataLst>
            </p:nvPr>
          </p:nvPicPr>
          <p:blipFill>
            <a:blip r:embed="rId12" r:link="rId13"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10" r:link="rId11" cstate="email"/>
          <a:stretch>
            <a:fillRect/>
          </a:stretch>
        </p:blipFill>
        <p:spPr>
          <a:xfrm>
            <a:off x="0" y="1397000"/>
            <a:ext cx="1930938" cy="4064000"/>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0261062" y="1397000"/>
            <a:ext cx="1930938" cy="4064000"/>
          </a:xfrm>
          <a:prstGeom prst="rect">
            <a:avLst/>
          </a:prstGeom>
        </p:spPr>
      </p:pic>
      <p:sp>
        <p:nvSpPr>
          <p:cNvPr id="9" name="矩形 8"/>
          <p:cNvSpPr/>
          <p:nvPr userDrawn="1">
            <p:custDataLst>
              <p:tags r:id="rId3"/>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3212147" y="3699510"/>
            <a:ext cx="5767705" cy="835660"/>
          </a:xfrm>
        </p:spPr>
        <p:txBody>
          <a:bodyPr lIns="101600" tIns="38100" rIns="63500" bIns="38100" anchor="b" anchorCtr="0">
            <a:noAutofit/>
          </a:bodyPr>
          <a:lstStyle>
            <a:lvl1pPr algn="ctr">
              <a:defRPr sz="4400" u="none" strike="noStrike" kern="1200" cap="none" spc="3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5"/>
            </p:custDataLst>
          </p:nvPr>
        </p:nvSpPr>
        <p:spPr>
          <a:xfrm>
            <a:off x="3212147" y="4700350"/>
            <a:ext cx="5767705" cy="370450"/>
          </a:xfrm>
        </p:spPr>
        <p:txBody>
          <a:bodyPr lIns="101600" tIns="38100" rIns="76200" bIns="38100">
            <a:noAutofit/>
          </a:bodyPr>
          <a:lstStyle>
            <a:lvl1pPr marL="0" indent="0" algn="ctr" eaLnBrk="1" fontAlgn="auto" latinLnBrk="0" hangingPunct="1">
              <a:buNone/>
              <a:defRPr kumimoji="0" lang="zh-CN" altLang="en-US" sz="18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533309"/>
            <a:chOff x="0" y="0"/>
            <a:chExt cx="12192000" cy="533309"/>
          </a:xfrm>
        </p:grpSpPr>
        <p:pic>
          <p:nvPicPr>
            <p:cNvPr id="9" name="图片 8"/>
            <p:cNvPicPr/>
            <p:nvPr userDrawn="1">
              <p:custDataLst>
                <p:tags r:id="rId8"/>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9"/>
              </p:custDataLst>
            </p:nvPr>
          </p:nvPicPr>
          <p:blipFill>
            <a:blip r:embed="rId13" r:link="rId14"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0" y="0"/>
            <a:ext cx="12192000" cy="533309"/>
            <a:chOff x="0" y="0"/>
            <a:chExt cx="12192000" cy="533309"/>
          </a:xfrm>
        </p:grpSpPr>
        <p:pic>
          <p:nvPicPr>
            <p:cNvPr id="11" name="图片 10"/>
            <p:cNvPicPr/>
            <p:nvPr userDrawn="1">
              <p:custDataLst>
                <p:tags r:id="rId10"/>
              </p:custDataLst>
            </p:nvPr>
          </p:nvPicPr>
          <p:blipFill>
            <a:blip r:embed="rId13" r:link="rId14" cstate="email"/>
            <a:stretch>
              <a:fillRect/>
            </a:stretch>
          </p:blipFill>
          <p:spPr>
            <a:xfrm>
              <a:off x="0" y="0"/>
              <a:ext cx="720090" cy="497205"/>
            </a:xfrm>
            <a:prstGeom prst="rect">
              <a:avLst/>
            </a:prstGeom>
          </p:spPr>
        </p:pic>
        <p:pic>
          <p:nvPicPr>
            <p:cNvPr id="10" name="图片 9"/>
            <p:cNvPicPr/>
            <p:nvPr userDrawn="1">
              <p:custDataLst>
                <p:tags r:id="rId11"/>
              </p:custDataLst>
            </p:nvPr>
          </p:nvPicPr>
          <p:blipFill>
            <a:blip r:embed="rId15" r:link="rId16"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pic>
        <p:nvPicPr>
          <p:cNvPr id="9" name="图片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392920" y="6227445"/>
            <a:ext cx="1615440" cy="4775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533309"/>
            <a:chOff x="0" y="0"/>
            <a:chExt cx="12192000" cy="533309"/>
          </a:xfrm>
        </p:grpSpPr>
        <p:pic>
          <p:nvPicPr>
            <p:cNvPr id="9" name="图片 8"/>
            <p:cNvPicPr/>
            <p:nvPr userDrawn="1">
              <p:custDataLst>
                <p:tags r:id="rId8"/>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9"/>
              </p:custDataLst>
            </p:nvPr>
          </p:nvPicPr>
          <p:blipFill>
            <a:blip r:embed="rId13" r:link="rId14"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2022/10/31</a:t>
            </a:fld>
            <a:endParaRPr lang="zh-CN" altLang="en-US" dirty="0"/>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7"/>
              </p:custDataLst>
            </p:nvPr>
          </p:nvPicPr>
          <p:blipFill>
            <a:blip r:embed="rId10" r:link="rId11" cstate="email"/>
            <a:stretch>
              <a:fillRect/>
            </a:stretch>
          </p:blipFill>
          <p:spPr>
            <a:xfrm>
              <a:off x="0" y="0"/>
              <a:ext cx="720090" cy="497205"/>
            </a:xfrm>
            <a:prstGeom prst="rect">
              <a:avLst/>
            </a:prstGeom>
          </p:spPr>
        </p:pic>
        <p:pic>
          <p:nvPicPr>
            <p:cNvPr id="7" name="图片 6"/>
            <p:cNvPicPr/>
            <p:nvPr userDrawn="1">
              <p:custDataLst>
                <p:tags r:id="rId8"/>
              </p:custDataLst>
            </p:nvPr>
          </p:nvPicPr>
          <p:blipFill>
            <a:blip r:embed="rId12" r:link="rId13" cstate="email"/>
            <a:stretch>
              <a:fillRect/>
            </a:stretch>
          </p:blipFill>
          <p:spPr>
            <a:xfrm>
              <a:off x="11471910" y="0"/>
              <a:ext cx="720090" cy="533309"/>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 name="组合 1"/>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6"/>
              </p:custDataLst>
            </p:nvPr>
          </p:nvPicPr>
          <p:blipFill>
            <a:blip r:embed="rId9" r:link="rId10" cstate="email"/>
            <a:stretch>
              <a:fillRect/>
            </a:stretch>
          </p:blipFill>
          <p:spPr>
            <a:xfrm>
              <a:off x="0" y="0"/>
              <a:ext cx="720090" cy="497205"/>
            </a:xfrm>
            <a:prstGeom prst="rect">
              <a:avLst/>
            </a:prstGeom>
          </p:spPr>
        </p:pic>
        <p:pic>
          <p:nvPicPr>
            <p:cNvPr id="6" name="图片 5"/>
            <p:cNvPicPr/>
            <p:nvPr userDrawn="1">
              <p:custDataLst>
                <p:tags r:id="rId7"/>
              </p:custDataLst>
            </p:nvPr>
          </p:nvPicPr>
          <p:blipFill>
            <a:blip r:embed="rId11" r:link="rId12" cstate="email"/>
            <a:stretch>
              <a:fillRect/>
            </a:stretch>
          </p:blipFill>
          <p:spPr>
            <a:xfrm>
              <a:off x="11471910" y="0"/>
              <a:ext cx="720090" cy="533309"/>
            </a:xfrm>
            <a:prstGeom prst="rect">
              <a:avLst/>
            </a:prstGeom>
          </p:spPr>
        </p:pic>
      </p:gr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10" r:link="rId11" cstate="email"/>
          <a:stretch>
            <a:fillRect/>
          </a:stretch>
        </p:blipFill>
        <p:spPr>
          <a:xfrm>
            <a:off x="609600" y="685800"/>
            <a:ext cx="5213531" cy="5486400"/>
          </a:xfrm>
          <a:prstGeom prst="rect">
            <a:avLst/>
          </a:prstGeom>
        </p:spPr>
      </p:pic>
      <p:pic>
        <p:nvPicPr>
          <p:cNvPr id="6" name="图片 5"/>
          <p:cNvPicPr/>
          <p:nvPr userDrawn="1">
            <p:custDataLst>
              <p:tags r:id="rId2"/>
            </p:custDataLst>
          </p:nvPr>
        </p:nvPicPr>
        <p:blipFill>
          <a:blip r:embed="rId12" r:link="rId13" cstate="email"/>
          <a:stretch>
            <a:fillRect/>
          </a:stretch>
        </p:blipFill>
        <p:spPr>
          <a:xfrm>
            <a:off x="11471910" y="0"/>
            <a:ext cx="720090" cy="533309"/>
          </a:xfrm>
          <a:prstGeom prst="rect">
            <a:avLst/>
          </a:prstGeom>
        </p:spPr>
      </p:pic>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6"/>
            </p:custDataLst>
          </p:nvPr>
        </p:nvSpPr>
        <p:spPr>
          <a:xfrm>
            <a:off x="6989128" y="2555558"/>
            <a:ext cx="4359910" cy="1172210"/>
          </a:xfrm>
        </p:spPr>
        <p:txBody>
          <a:bodyPr vert="horz" lIns="0" tIns="0" rIns="0" bIns="0" rtlCol="0" anchor="b" anchorCtr="0">
            <a:normAutofit/>
          </a:bodyPr>
          <a:lstStyle>
            <a:lvl1pPr>
              <a:defRPr lang="zh-CN" altLang="en-US" sz="6600" b="0" spc="7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a:t>编辑标题</a:t>
            </a:r>
          </a:p>
        </p:txBody>
      </p:sp>
      <p:sp>
        <p:nvSpPr>
          <p:cNvPr id="8" name="文本占位符 7"/>
          <p:cNvSpPr>
            <a:spLocks noGrp="1"/>
          </p:cNvSpPr>
          <p:nvPr>
            <p:ph type="body" idx="14" hasCustomPrompt="1"/>
            <p:custDataLst>
              <p:tags r:id="rId7"/>
            </p:custDataLst>
          </p:nvPr>
        </p:nvSpPr>
        <p:spPr>
          <a:xfrm>
            <a:off x="6989128" y="3932238"/>
            <a:ext cx="4359910" cy="370205"/>
          </a:xfrm>
        </p:spPr>
        <p:txBody>
          <a:bodyPr vert="horz" lIns="0" tIns="0" rIns="0" bIns="0" rtlCol="0">
            <a:normAutofit/>
          </a:bodyPr>
          <a:lstStyle>
            <a:lvl1pPr marL="0" indent="0">
              <a:buNone/>
              <a:defRPr kumimoji="0" lang="zh-CN" altLang="en-US" sz="20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228600" marR="0" lvl="0" indent="-228600">
              <a:lnSpc>
                <a:spcPct val="100000"/>
              </a:lnSpc>
              <a:spcAft>
                <a:spcPts val="0"/>
              </a:spcAft>
              <a:buClrTx/>
              <a:buSzTx/>
            </a:pPr>
            <a:r>
              <a:rPr lang="zh-CN" altLang="en-US" dirty="0"/>
              <a:t>单击此处编辑副标题</a:t>
            </a:r>
          </a:p>
        </p:txBody>
      </p:sp>
      <p:cxnSp>
        <p:nvCxnSpPr>
          <p:cNvPr id="9" name="直接连接符 8"/>
          <p:cNvCxnSpPr/>
          <p:nvPr userDrawn="1">
            <p:custDataLst>
              <p:tags r:id="rId8"/>
            </p:custDataLst>
          </p:nvPr>
        </p:nvCxnSpPr>
        <p:spPr>
          <a:xfrm flipV="1">
            <a:off x="6684963" y="2720658"/>
            <a:ext cx="0" cy="1524000"/>
          </a:xfrm>
          <a:prstGeom prst="line">
            <a:avLst/>
          </a:prstGeom>
          <a:ln w="635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0" y="0"/>
            <a:ext cx="720090" cy="497205"/>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533400"/>
          </a:xfrm>
          <a:prstGeom prst="rect">
            <a:avLst/>
          </a:prstGeom>
        </p:spPr>
      </p:pic>
      <p:sp>
        <p:nvSpPr>
          <p:cNvPr id="2" name="标题 1"/>
          <p:cNvSpPr>
            <a:spLocks noGrp="1"/>
          </p:cNvSpPr>
          <p:nvPr>
            <p:ph type="title"/>
            <p:custDataLst>
              <p:tags r:id="rId3"/>
            </p:custDataLst>
          </p:nvPr>
        </p:nvSpPr>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11471910" y="0"/>
            <a:ext cx="720090" cy="53340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userDrawn="1">
            <p:custDataLst>
              <p:tags r:id="rId2"/>
            </p:custDataLst>
          </p:nvPr>
        </p:nvPicPr>
        <p:blipFill>
          <a:blip r:embed="rId10" r:link="rId11" cstate="email"/>
          <a:stretch>
            <a:fillRect/>
          </a:stretch>
        </p:blipFill>
        <p:spPr>
          <a:xfrm>
            <a:off x="11471910" y="0"/>
            <a:ext cx="720090" cy="497205"/>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chorCtr="0"/>
          <a:lstStyle>
            <a:lvl1pPr>
              <a:defRPr sz="3600" b="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53340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53340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userDrawn="1">
            <p:custDataLst>
              <p:tags r:id="rId2"/>
            </p:custDataLst>
          </p:nvPr>
        </p:nvPicPr>
        <p:blipFill>
          <a:blip r:embed="rId13" r:link="rId14" cstate="email"/>
          <a:stretch>
            <a:fillRect/>
          </a:stretch>
        </p:blipFill>
        <p:spPr>
          <a:xfrm>
            <a:off x="11471910" y="6360795"/>
            <a:ext cx="720090" cy="497205"/>
          </a:xfrm>
          <a:prstGeom prst="rect">
            <a:avLst/>
          </a:prstGeom>
        </p:spPr>
      </p:pic>
      <p:pic>
        <p:nvPicPr>
          <p:cNvPr id="10" name="图片 9"/>
          <p:cNvPicPr/>
          <p:nvPr userDrawn="1">
            <p:custDataLst>
              <p:tags r:id="rId3"/>
            </p:custDataLst>
          </p:nvPr>
        </p:nvPicPr>
        <p:blipFill>
          <a:blip r:embed="rId15" r:link="rId16" cstate="email"/>
          <a:stretch>
            <a:fillRect/>
          </a:stretch>
        </p:blipFill>
        <p:spPr>
          <a:xfrm>
            <a:off x="0" y="6324600"/>
            <a:ext cx="720090" cy="53340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10571480" y="5739130"/>
            <a:ext cx="1619885" cy="1118870"/>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0" y="5657850"/>
            <a:ext cx="1619885" cy="120015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7E05E7-D406-411A-8D5A-4F315A1D1045}" type="slidenum">
              <a:rPr lang="zh-CN" altLang="en-US" smtClean="0"/>
              <a:t>‹#›</a:t>
            </a:fld>
            <a:endParaRPr lang="zh-CN" altLang="en-US"/>
          </a:p>
        </p:txBody>
      </p:sp>
      <p:sp>
        <p:nvSpPr>
          <p:cNvPr id="11" name="矩形 10"/>
          <p:cNvSpPr/>
          <p:nvPr userDrawn="1"/>
        </p:nvSpPr>
        <p:spPr>
          <a:xfrm>
            <a:off x="9544428" y="56818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模板下载：</a:t>
            </a:r>
            <a:r>
              <a:rPr lang="en-US" altLang="zh-CN" sz="100" dirty="0">
                <a:solidFill>
                  <a:prstClr val="white"/>
                </a:solidFill>
                <a:latin typeface="Calibri" panose="020F0502020204030204"/>
                <a:ea typeface="宋体" pitchFamily="2" charset="-122"/>
              </a:rPr>
              <a:t>www.1ppt.com/moban/          </a:t>
            </a:r>
            <a:r>
              <a:rPr lang="zh-CN" altLang="en-US" sz="100" dirty="0">
                <a:solidFill>
                  <a:prstClr val="white"/>
                </a:solidFill>
                <a:latin typeface="Calibri" panose="020F0502020204030204"/>
                <a:ea typeface="宋体" pitchFamily="2" charset="-122"/>
              </a:rPr>
              <a:t>行业</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模板：</a:t>
            </a:r>
            <a:r>
              <a:rPr lang="en-US" altLang="zh-CN" sz="100" dirty="0">
                <a:solidFill>
                  <a:prstClr val="white"/>
                </a:solidFill>
                <a:latin typeface="Calibri" panose="020F0502020204030204"/>
                <a:ea typeface="宋体" pitchFamily="2" charset="-122"/>
              </a:rPr>
              <a:t>www.1ppt.com/hangye/ </a:t>
            </a:r>
          </a:p>
          <a:p>
            <a:r>
              <a:rPr lang="zh-CN" altLang="en-US" sz="100" dirty="0">
                <a:solidFill>
                  <a:prstClr val="white"/>
                </a:solidFill>
                <a:latin typeface="Calibri" panose="020F0502020204030204"/>
                <a:ea typeface="宋体" pitchFamily="2" charset="-122"/>
              </a:rPr>
              <a:t>节日</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模板：</a:t>
            </a:r>
            <a:r>
              <a:rPr lang="en-US" altLang="zh-CN" sz="100" dirty="0">
                <a:solidFill>
                  <a:prstClr val="white"/>
                </a:solidFill>
                <a:latin typeface="Calibri" panose="020F0502020204030204"/>
                <a:ea typeface="宋体" pitchFamily="2" charset="-122"/>
              </a:rPr>
              <a:t>www.1ppt.com/jieri/          PPT</a:t>
            </a:r>
            <a:r>
              <a:rPr lang="zh-CN" altLang="en-US" sz="100" dirty="0">
                <a:solidFill>
                  <a:prstClr val="white"/>
                </a:solidFill>
                <a:latin typeface="Calibri" panose="020F0502020204030204"/>
                <a:ea typeface="宋体" pitchFamily="2" charset="-122"/>
              </a:rPr>
              <a:t>素材：</a:t>
            </a:r>
            <a:r>
              <a:rPr lang="en-US" altLang="zh-CN" sz="100" dirty="0">
                <a:solidFill>
                  <a:prstClr val="white"/>
                </a:solidFill>
                <a:latin typeface="Calibri" panose="020F0502020204030204"/>
                <a:ea typeface="宋体" pitchFamily="2" charset="-122"/>
              </a:rPr>
              <a:t>www.1ppt.com/sucai/</a:t>
            </a:r>
          </a:p>
          <a:p>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背景图片：</a:t>
            </a:r>
            <a:r>
              <a:rPr lang="en-US" altLang="zh-CN" sz="100" dirty="0">
                <a:solidFill>
                  <a:prstClr val="white"/>
                </a:solidFill>
                <a:latin typeface="Calibri" panose="020F0502020204030204"/>
                <a:ea typeface="宋体" pitchFamily="2" charset="-122"/>
              </a:rPr>
              <a:t>www.1ppt.com/beijing/        PPT</a:t>
            </a:r>
            <a:r>
              <a:rPr lang="zh-CN" altLang="en-US" sz="100" dirty="0">
                <a:solidFill>
                  <a:prstClr val="white"/>
                </a:solidFill>
                <a:latin typeface="Calibri" panose="020F0502020204030204"/>
                <a:ea typeface="宋体" pitchFamily="2" charset="-122"/>
              </a:rPr>
              <a:t>图表：</a:t>
            </a:r>
            <a:r>
              <a:rPr lang="en-US" altLang="zh-CN" sz="100" dirty="0">
                <a:solidFill>
                  <a:prstClr val="white"/>
                </a:solidFill>
                <a:latin typeface="Calibri" panose="020F0502020204030204"/>
                <a:ea typeface="宋体" pitchFamily="2" charset="-122"/>
              </a:rPr>
              <a:t>www.1ppt.com/tubiao/      </a:t>
            </a:r>
          </a:p>
          <a:p>
            <a:r>
              <a:rPr lang="zh-CN" altLang="en-US" sz="100" dirty="0">
                <a:solidFill>
                  <a:prstClr val="white"/>
                </a:solidFill>
                <a:latin typeface="Calibri" panose="020F0502020204030204"/>
                <a:ea typeface="宋体" pitchFamily="2" charset="-122"/>
              </a:rPr>
              <a:t>精美</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下载：</a:t>
            </a:r>
            <a:r>
              <a:rPr lang="en-US" altLang="zh-CN" sz="100" dirty="0">
                <a:solidFill>
                  <a:prstClr val="white"/>
                </a:solidFill>
                <a:latin typeface="Calibri" panose="020F0502020204030204"/>
                <a:ea typeface="宋体" pitchFamily="2" charset="-122"/>
              </a:rPr>
              <a:t>www.1ppt.com/xiazai/         PPT</a:t>
            </a:r>
            <a:r>
              <a:rPr lang="zh-CN" altLang="en-US" sz="100" dirty="0">
                <a:solidFill>
                  <a:prstClr val="white"/>
                </a:solidFill>
                <a:latin typeface="Calibri" panose="020F0502020204030204"/>
                <a:ea typeface="宋体" pitchFamily="2" charset="-122"/>
              </a:rPr>
              <a:t>教程： </a:t>
            </a:r>
            <a:r>
              <a:rPr lang="en-US" altLang="zh-CN" sz="100" dirty="0">
                <a:solidFill>
                  <a:prstClr val="white"/>
                </a:solidFill>
                <a:latin typeface="Calibri" panose="020F0502020204030204"/>
                <a:ea typeface="宋体" pitchFamily="2" charset="-122"/>
              </a:rPr>
              <a:t>www.1ppt.com/powerpoint/      </a:t>
            </a:r>
          </a:p>
          <a:p>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课件：</a:t>
            </a:r>
            <a:r>
              <a:rPr lang="en-US" altLang="zh-CN" sz="100" dirty="0">
                <a:solidFill>
                  <a:prstClr val="white"/>
                </a:solidFill>
                <a:latin typeface="Calibri" panose="020F0502020204030204"/>
                <a:ea typeface="宋体" pitchFamily="2" charset="-122"/>
              </a:rPr>
              <a:t>www.1ppt.com/kejian/             </a:t>
            </a:r>
            <a:r>
              <a:rPr lang="zh-CN" altLang="en-US" sz="100" dirty="0">
                <a:solidFill>
                  <a:prstClr val="white"/>
                </a:solidFill>
                <a:latin typeface="Calibri" panose="020F0502020204030204"/>
                <a:ea typeface="宋体" pitchFamily="2" charset="-122"/>
              </a:rPr>
              <a:t>字体下载：</a:t>
            </a:r>
            <a:r>
              <a:rPr lang="en-US" altLang="zh-CN" sz="100" dirty="0">
                <a:solidFill>
                  <a:prstClr val="white"/>
                </a:solidFill>
                <a:latin typeface="Calibri" panose="020F0502020204030204"/>
                <a:ea typeface="宋体" pitchFamily="2" charset="-122"/>
              </a:rPr>
              <a:t>www.1ppt.com/ziti/</a:t>
            </a:r>
          </a:p>
          <a:p>
            <a:r>
              <a:rPr lang="zh-CN" altLang="en-US" sz="100" dirty="0">
                <a:solidFill>
                  <a:prstClr val="white"/>
                </a:solidFill>
                <a:latin typeface="Calibri" panose="020F0502020204030204"/>
                <a:ea typeface="宋体" pitchFamily="2" charset="-122"/>
              </a:rPr>
              <a:t>工作总结</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a:t>
            </a:r>
            <a:r>
              <a:rPr lang="en-US" altLang="zh-CN" sz="100" dirty="0">
                <a:solidFill>
                  <a:prstClr val="white"/>
                </a:solidFill>
                <a:latin typeface="Calibri" panose="020F0502020204030204"/>
                <a:ea typeface="宋体" pitchFamily="2" charset="-122"/>
              </a:rPr>
              <a:t>www.1ppt.com/xiazai/zongjie/ </a:t>
            </a:r>
            <a:r>
              <a:rPr lang="zh-CN" altLang="en-US" sz="100" dirty="0">
                <a:solidFill>
                  <a:prstClr val="white"/>
                </a:solidFill>
                <a:latin typeface="Calibri" panose="020F0502020204030204"/>
                <a:ea typeface="宋体" pitchFamily="2" charset="-122"/>
              </a:rPr>
              <a:t>工作计划：</a:t>
            </a:r>
            <a:r>
              <a:rPr lang="en-US" altLang="zh-CN" sz="100" dirty="0">
                <a:solidFill>
                  <a:prstClr val="white"/>
                </a:solidFill>
                <a:latin typeface="Calibri" panose="020F0502020204030204"/>
                <a:ea typeface="宋体" pitchFamily="2" charset="-122"/>
              </a:rPr>
              <a:t>www.1ppt.com/xiazai/jihua/</a:t>
            </a:r>
          </a:p>
          <a:p>
            <a:r>
              <a:rPr lang="zh-CN" altLang="en-US" sz="100" dirty="0">
                <a:solidFill>
                  <a:prstClr val="white"/>
                </a:solidFill>
                <a:latin typeface="Calibri" panose="020F0502020204030204"/>
                <a:ea typeface="宋体" pitchFamily="2" charset="-122"/>
              </a:rPr>
              <a:t>商务</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模板：</a:t>
            </a:r>
            <a:r>
              <a:rPr lang="en-US" altLang="zh-CN" sz="100" dirty="0">
                <a:solidFill>
                  <a:prstClr val="white"/>
                </a:solidFill>
                <a:latin typeface="Calibri" panose="020F0502020204030204"/>
                <a:ea typeface="宋体" pitchFamily="2" charset="-122"/>
              </a:rPr>
              <a:t>www.1ppt.com/moban/shangwu/  </a:t>
            </a:r>
            <a:r>
              <a:rPr lang="zh-CN" altLang="en-US" sz="100" dirty="0">
                <a:solidFill>
                  <a:prstClr val="white"/>
                </a:solidFill>
                <a:latin typeface="Calibri" panose="020F0502020204030204"/>
                <a:ea typeface="宋体" pitchFamily="2" charset="-122"/>
              </a:rPr>
              <a:t>个人简历</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a:t>
            </a:r>
            <a:r>
              <a:rPr lang="en-US" altLang="zh-CN" sz="100" dirty="0">
                <a:solidFill>
                  <a:prstClr val="white"/>
                </a:solidFill>
                <a:latin typeface="Calibri" panose="020F0502020204030204"/>
                <a:ea typeface="宋体" pitchFamily="2" charset="-122"/>
              </a:rPr>
              <a:t>www.1ppt.com/xiazai/jianli/  </a:t>
            </a:r>
          </a:p>
          <a:p>
            <a:r>
              <a:rPr lang="zh-CN" altLang="en-US" sz="100" dirty="0">
                <a:solidFill>
                  <a:prstClr val="white"/>
                </a:solidFill>
                <a:latin typeface="Calibri" panose="020F0502020204030204"/>
                <a:ea typeface="宋体" pitchFamily="2" charset="-122"/>
              </a:rPr>
              <a:t>毕业答辩</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a:t>
            </a:r>
            <a:r>
              <a:rPr lang="en-US" altLang="zh-CN" sz="100" dirty="0">
                <a:solidFill>
                  <a:prstClr val="white"/>
                </a:solidFill>
                <a:latin typeface="Calibri" panose="020F0502020204030204"/>
                <a:ea typeface="宋体" pitchFamily="2" charset="-122"/>
              </a:rPr>
              <a:t>www.1ppt.com/xiazai/dabian/  </a:t>
            </a:r>
            <a:r>
              <a:rPr lang="zh-CN" altLang="en-US" sz="100" dirty="0">
                <a:solidFill>
                  <a:prstClr val="white"/>
                </a:solidFill>
                <a:latin typeface="Calibri" panose="020F0502020204030204"/>
                <a:ea typeface="宋体" pitchFamily="2" charset="-122"/>
              </a:rPr>
              <a:t>工作汇报</a:t>
            </a:r>
            <a:r>
              <a:rPr lang="en-US" altLang="zh-CN" sz="100" dirty="0">
                <a:solidFill>
                  <a:prstClr val="white"/>
                </a:solidFill>
                <a:latin typeface="Calibri" panose="020F0502020204030204"/>
                <a:ea typeface="宋体" pitchFamily="2" charset="-122"/>
              </a:rPr>
              <a:t>PPT</a:t>
            </a:r>
            <a:r>
              <a:rPr lang="zh-CN" altLang="en-US" sz="100" dirty="0">
                <a:solidFill>
                  <a:prstClr val="white"/>
                </a:solidFill>
                <a:latin typeface="Calibri" panose="020F0502020204030204"/>
                <a:ea typeface="宋体" pitchFamily="2" charset="-122"/>
              </a:rPr>
              <a:t>：</a:t>
            </a:r>
            <a:r>
              <a:rPr lang="en-US" altLang="zh-CN" sz="100" dirty="0">
                <a:solidFill>
                  <a:prstClr val="white"/>
                </a:solidFill>
                <a:latin typeface="Calibri" panose="020F0502020204030204"/>
                <a:ea typeface="宋体" pitchFamily="2" charset="-122"/>
              </a:rPr>
              <a:t>www.1ppt.com/xiazai/huibao/    </a:t>
            </a:r>
          </a:p>
          <a:p>
            <a:r>
              <a:rPr lang="en-US" altLang="zh-CN" sz="100" dirty="0">
                <a:solidFill>
                  <a:prstClr val="white"/>
                </a:solidFill>
                <a:latin typeface="Calibri" panose="020F0502020204030204"/>
                <a:ea typeface="宋体" pitchFamily="2" charset="-122"/>
              </a:rPr>
              <a:t> </a:t>
            </a:r>
          </a:p>
        </p:txBody>
      </p:sp>
    </p:spTree>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7E05E7-D406-411A-8D5A-4F315A1D1045}" type="slidenum">
              <a:rPr lang="zh-CN" altLang="en-US" smtClean="0"/>
              <a:t>‹#›</a:t>
            </a:fld>
            <a:endParaRPr lang="zh-CN" altLang="en-US"/>
          </a:p>
        </p:txBody>
      </p:sp>
      <p:sp>
        <p:nvSpPr>
          <p:cNvPr id="5" name="文本框 6"/>
          <p:cNvSpPr>
            <a:spLocks noChangeArrowheads="1"/>
          </p:cNvSpPr>
          <p:nvPr userDrawn="1"/>
        </p:nvSpPr>
        <p:spPr bwMode="auto">
          <a:xfrm>
            <a:off x="804721" y="402131"/>
            <a:ext cx="4132459" cy="394854"/>
          </a:xfrm>
          <a:prstGeom prst="rect">
            <a:avLst/>
          </a:prstGeom>
          <a:noFill/>
          <a:ln>
            <a:noFill/>
          </a:ln>
        </p:spPr>
        <p:txBody>
          <a:bodyPr lIns="86364" tIns="43181" rIns="86364" bIns="43181">
            <a:spAutoFit/>
          </a:bodyPr>
          <a:lstStyle/>
          <a:p>
            <a:pPr defTabSz="1219200">
              <a:defRPr/>
            </a:pPr>
            <a:r>
              <a:rPr lang="zh-CN" altLang="en-US" sz="2000" dirty="0">
                <a:solidFill>
                  <a:schemeClr val="bg1">
                    <a:lumMod val="65000"/>
                  </a:schemeClr>
                </a:solidFill>
                <a:latin typeface="微软雅黑" panose="020B0503020204020204" charset="-122"/>
                <a:ea typeface="微软雅黑" panose="020B0503020204020204" charset="-122"/>
                <a:sym typeface="微软雅黑" panose="020B0503020204020204" charset="-122"/>
              </a:rPr>
              <a:t>在此输入您的标题内容</a:t>
            </a:r>
          </a:p>
        </p:txBody>
      </p:sp>
      <p:grpSp>
        <p:nvGrpSpPr>
          <p:cNvPr id="6" name="组合 18"/>
          <p:cNvGrpSpPr/>
          <p:nvPr userDrawn="1"/>
        </p:nvGrpSpPr>
        <p:grpSpPr>
          <a:xfrm>
            <a:off x="825" y="368749"/>
            <a:ext cx="803897" cy="449255"/>
            <a:chOff x="0" y="252065"/>
            <a:chExt cx="641111" cy="392113"/>
          </a:xfrm>
        </p:grpSpPr>
        <p:sp>
          <p:nvSpPr>
            <p:cNvPr id="7" name="矩形 59"/>
            <p:cNvSpPr>
              <a:spLocks noChangeArrowheads="1"/>
            </p:cNvSpPr>
            <p:nvPr/>
          </p:nvSpPr>
          <p:spPr bwMode="auto">
            <a:xfrm>
              <a:off x="0" y="252065"/>
              <a:ext cx="227013" cy="392112"/>
            </a:xfrm>
            <a:prstGeom prst="rect">
              <a:avLst/>
            </a:prstGeom>
            <a:solidFill>
              <a:schemeClr val="accent2">
                <a:lumMod val="75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8" name="矩形 60"/>
            <p:cNvSpPr>
              <a:spLocks noChangeArrowheads="1"/>
            </p:cNvSpPr>
            <p:nvPr/>
          </p:nvSpPr>
          <p:spPr bwMode="auto">
            <a:xfrm>
              <a:off x="227013" y="252065"/>
              <a:ext cx="114300" cy="392112"/>
            </a:xfrm>
            <a:prstGeom prst="rect">
              <a:avLst/>
            </a:prstGeom>
            <a:solidFill>
              <a:schemeClr val="accent1">
                <a:lumMod val="60000"/>
                <a:lumOff val="40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9" name="五边形 21"/>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6" name="文本框 37"/>
          <p:cNvSpPr txBox="1"/>
          <p:nvPr userDrawn="1"/>
        </p:nvSpPr>
        <p:spPr>
          <a:xfrm>
            <a:off x="750435" y="309617"/>
            <a:ext cx="2448229" cy="420542"/>
          </a:xfrm>
          <a:prstGeom prst="rect">
            <a:avLst/>
          </a:prstGeom>
          <a:noFill/>
        </p:spPr>
        <p:txBody>
          <a:bodyPr wrap="square" lIns="91417" tIns="45709" rIns="91417" bIns="45709" rtlCol="0">
            <a:spAutoFit/>
          </a:bodyPr>
          <a:lstStyle/>
          <a:p>
            <a:pPr lvl="0" algn="dist"/>
            <a:r>
              <a:rPr lang="zh-CN" altLang="zh-CN" sz="2135" dirty="0">
                <a:solidFill>
                  <a:schemeClr val="accent1"/>
                </a:solidFill>
                <a:latin typeface="微软雅黑" panose="020B0503020204020204" charset="-122"/>
                <a:ea typeface="微软雅黑" panose="020B0503020204020204" charset="-122"/>
              </a:rPr>
              <a:t>年度工作概述</a:t>
            </a:r>
          </a:p>
        </p:txBody>
      </p:sp>
      <p:sp>
        <p:nvSpPr>
          <p:cNvPr id="7" name="文本框 38"/>
          <p:cNvSpPr txBox="1"/>
          <p:nvPr userDrawn="1"/>
        </p:nvSpPr>
        <p:spPr>
          <a:xfrm>
            <a:off x="702387" y="741531"/>
            <a:ext cx="2719028" cy="276977"/>
          </a:xfrm>
          <a:prstGeom prst="rect">
            <a:avLst/>
          </a:prstGeom>
          <a:noFill/>
        </p:spPr>
        <p:txBody>
          <a:bodyPr wrap="square" lIns="91417" tIns="45709" rIns="91417" bIns="45709" rtlCol="0">
            <a:spAutoFit/>
          </a:bodyPr>
          <a:lstStyle/>
          <a:p>
            <a:pPr algn="dist" defTabSz="914400"/>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p:cNvGrpSpPr/>
          <p:nvPr userDrawn="1"/>
        </p:nvGrpSpPr>
        <p:grpSpPr>
          <a:xfrm>
            <a:off x="825" y="368749"/>
            <a:ext cx="803897" cy="449255"/>
            <a:chOff x="0" y="252065"/>
            <a:chExt cx="641111" cy="392113"/>
          </a:xfrm>
        </p:grpSpPr>
        <p:sp>
          <p:nvSpPr>
            <p:cNvPr id="10" name="矩形 59"/>
            <p:cNvSpPr>
              <a:spLocks noChangeArrowheads="1"/>
            </p:cNvSpPr>
            <p:nvPr/>
          </p:nvSpPr>
          <p:spPr bwMode="auto">
            <a:xfrm>
              <a:off x="0" y="252065"/>
              <a:ext cx="227013" cy="392112"/>
            </a:xfrm>
            <a:prstGeom prst="rect">
              <a:avLst/>
            </a:prstGeom>
            <a:solidFill>
              <a:schemeClr val="accent2">
                <a:lumMod val="75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1" name="矩形 60"/>
            <p:cNvSpPr>
              <a:spLocks noChangeArrowheads="1"/>
            </p:cNvSpPr>
            <p:nvPr/>
          </p:nvSpPr>
          <p:spPr bwMode="auto">
            <a:xfrm>
              <a:off x="227013" y="252065"/>
              <a:ext cx="114300" cy="392112"/>
            </a:xfrm>
            <a:prstGeom prst="rect">
              <a:avLst/>
            </a:prstGeom>
            <a:solidFill>
              <a:schemeClr val="accent1">
                <a:lumMod val="60000"/>
                <a:lumOff val="40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2" name="五边形 21"/>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6" name="文本框 37"/>
          <p:cNvSpPr txBox="1"/>
          <p:nvPr userDrawn="1"/>
        </p:nvSpPr>
        <p:spPr>
          <a:xfrm>
            <a:off x="763135" y="309617"/>
            <a:ext cx="2448229" cy="420542"/>
          </a:xfrm>
          <a:prstGeom prst="rect">
            <a:avLst/>
          </a:prstGeom>
          <a:noFill/>
        </p:spPr>
        <p:txBody>
          <a:bodyPr wrap="square" lIns="91417" tIns="45709" rIns="91417" bIns="45709" rtlCol="0">
            <a:spAutoFit/>
          </a:bodyPr>
          <a:lstStyle/>
          <a:p>
            <a:pPr lvl="0" algn="dist"/>
            <a:r>
              <a:rPr lang="zh-CN" altLang="zh-CN" sz="2135" b="0" kern="1200" dirty="0">
                <a:solidFill>
                  <a:schemeClr val="accent1"/>
                </a:solidFill>
                <a:latin typeface="微软雅黑" panose="020B0503020204020204" charset="-122"/>
                <a:ea typeface="微软雅黑" panose="020B0503020204020204" charset="-122"/>
                <a:cs typeface="+mn-cs"/>
              </a:rPr>
              <a:t>工作完成情况</a:t>
            </a:r>
          </a:p>
        </p:txBody>
      </p:sp>
      <p:sp>
        <p:nvSpPr>
          <p:cNvPr id="7" name="文本框 38"/>
          <p:cNvSpPr txBox="1"/>
          <p:nvPr userDrawn="1"/>
        </p:nvSpPr>
        <p:spPr>
          <a:xfrm>
            <a:off x="715087" y="741531"/>
            <a:ext cx="2719028" cy="276977"/>
          </a:xfrm>
          <a:prstGeom prst="rect">
            <a:avLst/>
          </a:prstGeom>
          <a:noFill/>
        </p:spPr>
        <p:txBody>
          <a:bodyPr wrap="square" lIns="91417" tIns="45709" rIns="91417" bIns="45709" rtlCol="0">
            <a:spAutoFit/>
          </a:bodyPr>
          <a:lstStyle/>
          <a:p>
            <a:pPr algn="dist" defTabSz="914400"/>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p:cNvGrpSpPr/>
          <p:nvPr userDrawn="1"/>
        </p:nvGrpSpPr>
        <p:grpSpPr>
          <a:xfrm>
            <a:off x="825" y="368749"/>
            <a:ext cx="803897" cy="449255"/>
            <a:chOff x="0" y="252065"/>
            <a:chExt cx="641111" cy="392113"/>
          </a:xfrm>
        </p:grpSpPr>
        <p:sp>
          <p:nvSpPr>
            <p:cNvPr id="10" name="矩形 59"/>
            <p:cNvSpPr>
              <a:spLocks noChangeArrowheads="1"/>
            </p:cNvSpPr>
            <p:nvPr/>
          </p:nvSpPr>
          <p:spPr bwMode="auto">
            <a:xfrm>
              <a:off x="0" y="252065"/>
              <a:ext cx="227013" cy="392112"/>
            </a:xfrm>
            <a:prstGeom prst="rect">
              <a:avLst/>
            </a:prstGeom>
            <a:solidFill>
              <a:schemeClr val="accent2">
                <a:lumMod val="75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1" name="矩形 60"/>
            <p:cNvSpPr>
              <a:spLocks noChangeArrowheads="1"/>
            </p:cNvSpPr>
            <p:nvPr/>
          </p:nvSpPr>
          <p:spPr bwMode="auto">
            <a:xfrm>
              <a:off x="227013" y="252065"/>
              <a:ext cx="114300" cy="392112"/>
            </a:xfrm>
            <a:prstGeom prst="rect">
              <a:avLst/>
            </a:prstGeom>
            <a:solidFill>
              <a:schemeClr val="accent1">
                <a:lumMod val="60000"/>
                <a:lumOff val="40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2" name="五边形 21"/>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6" name="文本框 37"/>
          <p:cNvSpPr txBox="1"/>
          <p:nvPr userDrawn="1"/>
        </p:nvSpPr>
        <p:spPr>
          <a:xfrm>
            <a:off x="788535" y="309617"/>
            <a:ext cx="2448229" cy="420542"/>
          </a:xfrm>
          <a:prstGeom prst="rect">
            <a:avLst/>
          </a:prstGeom>
          <a:noFill/>
        </p:spPr>
        <p:txBody>
          <a:bodyPr wrap="square" lIns="91417" tIns="45709" rIns="91417" bIns="45709" rtlCol="0">
            <a:spAutoFit/>
          </a:bodyPr>
          <a:lstStyle/>
          <a:p>
            <a:pPr lvl="0" algn="dist"/>
            <a:r>
              <a:rPr lang="zh-CN" altLang="zh-CN" sz="2135" b="0" kern="1200" dirty="0">
                <a:solidFill>
                  <a:schemeClr val="accent1"/>
                </a:solidFill>
                <a:latin typeface="微软雅黑" panose="020B0503020204020204" charset="-122"/>
                <a:ea typeface="微软雅黑" panose="020B0503020204020204" charset="-122"/>
                <a:cs typeface="+mn-cs"/>
              </a:rPr>
              <a:t>成功项目展示</a:t>
            </a:r>
          </a:p>
        </p:txBody>
      </p:sp>
      <p:sp>
        <p:nvSpPr>
          <p:cNvPr id="7" name="文本框 38"/>
          <p:cNvSpPr txBox="1"/>
          <p:nvPr userDrawn="1"/>
        </p:nvSpPr>
        <p:spPr>
          <a:xfrm>
            <a:off x="740487" y="741531"/>
            <a:ext cx="2719028" cy="276977"/>
          </a:xfrm>
          <a:prstGeom prst="rect">
            <a:avLst/>
          </a:prstGeom>
          <a:noFill/>
        </p:spPr>
        <p:txBody>
          <a:bodyPr wrap="square" lIns="91417" tIns="45709" rIns="91417" bIns="45709" rtlCol="0">
            <a:spAutoFit/>
          </a:bodyPr>
          <a:lstStyle/>
          <a:p>
            <a:pPr algn="dist" defTabSz="914400"/>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p:cNvGrpSpPr/>
          <p:nvPr userDrawn="1"/>
        </p:nvGrpSpPr>
        <p:grpSpPr>
          <a:xfrm>
            <a:off x="825" y="368749"/>
            <a:ext cx="803897" cy="449255"/>
            <a:chOff x="0" y="252065"/>
            <a:chExt cx="641111" cy="392113"/>
          </a:xfrm>
        </p:grpSpPr>
        <p:sp>
          <p:nvSpPr>
            <p:cNvPr id="10" name="矩形 59"/>
            <p:cNvSpPr>
              <a:spLocks noChangeArrowheads="1"/>
            </p:cNvSpPr>
            <p:nvPr/>
          </p:nvSpPr>
          <p:spPr bwMode="auto">
            <a:xfrm>
              <a:off x="0" y="252065"/>
              <a:ext cx="227013" cy="392112"/>
            </a:xfrm>
            <a:prstGeom prst="rect">
              <a:avLst/>
            </a:prstGeom>
            <a:solidFill>
              <a:schemeClr val="accent2">
                <a:lumMod val="75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1" name="矩形 60"/>
            <p:cNvSpPr>
              <a:spLocks noChangeArrowheads="1"/>
            </p:cNvSpPr>
            <p:nvPr/>
          </p:nvSpPr>
          <p:spPr bwMode="auto">
            <a:xfrm>
              <a:off x="227013" y="252065"/>
              <a:ext cx="114300" cy="392112"/>
            </a:xfrm>
            <a:prstGeom prst="rect">
              <a:avLst/>
            </a:prstGeom>
            <a:solidFill>
              <a:schemeClr val="accent1">
                <a:lumMod val="60000"/>
                <a:lumOff val="40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2" name="五边形 21"/>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6" name="文本框 37"/>
          <p:cNvSpPr txBox="1"/>
          <p:nvPr userDrawn="1"/>
        </p:nvSpPr>
        <p:spPr>
          <a:xfrm>
            <a:off x="763135" y="309617"/>
            <a:ext cx="2448229" cy="420542"/>
          </a:xfrm>
          <a:prstGeom prst="rect">
            <a:avLst/>
          </a:prstGeom>
          <a:noFill/>
        </p:spPr>
        <p:txBody>
          <a:bodyPr wrap="square" lIns="91417" tIns="45709" rIns="91417" bIns="45709" rtlCol="0">
            <a:spAutoFit/>
          </a:bodyPr>
          <a:lstStyle/>
          <a:p>
            <a:pPr algn="dist"/>
            <a:r>
              <a:rPr lang="zh-CN" altLang="zh-CN" sz="2135" b="0" kern="1200" dirty="0">
                <a:solidFill>
                  <a:schemeClr val="accent1"/>
                </a:solidFill>
                <a:latin typeface="微软雅黑" panose="020B0503020204020204" charset="-122"/>
                <a:ea typeface="微软雅黑" panose="020B0503020204020204" charset="-122"/>
                <a:cs typeface="+mn-cs"/>
              </a:rPr>
              <a:t>明年工作计划</a:t>
            </a:r>
          </a:p>
        </p:txBody>
      </p:sp>
      <p:sp>
        <p:nvSpPr>
          <p:cNvPr id="7" name="文本框 38"/>
          <p:cNvSpPr txBox="1"/>
          <p:nvPr userDrawn="1"/>
        </p:nvSpPr>
        <p:spPr>
          <a:xfrm>
            <a:off x="715087" y="741531"/>
            <a:ext cx="2719028" cy="276977"/>
          </a:xfrm>
          <a:prstGeom prst="rect">
            <a:avLst/>
          </a:prstGeom>
          <a:noFill/>
        </p:spPr>
        <p:txBody>
          <a:bodyPr wrap="square" lIns="91417" tIns="45709" rIns="91417" bIns="45709" rtlCol="0">
            <a:spAutoFit/>
          </a:bodyPr>
          <a:lstStyle/>
          <a:p>
            <a:pPr algn="dist" defTabSz="914400"/>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p:cNvGrpSpPr/>
          <p:nvPr userDrawn="1"/>
        </p:nvGrpSpPr>
        <p:grpSpPr>
          <a:xfrm>
            <a:off x="825" y="368749"/>
            <a:ext cx="803897" cy="449255"/>
            <a:chOff x="0" y="252065"/>
            <a:chExt cx="641111" cy="392113"/>
          </a:xfrm>
        </p:grpSpPr>
        <p:sp>
          <p:nvSpPr>
            <p:cNvPr id="10" name="矩形 59"/>
            <p:cNvSpPr>
              <a:spLocks noChangeArrowheads="1"/>
            </p:cNvSpPr>
            <p:nvPr/>
          </p:nvSpPr>
          <p:spPr bwMode="auto">
            <a:xfrm>
              <a:off x="0" y="252065"/>
              <a:ext cx="227013" cy="392112"/>
            </a:xfrm>
            <a:prstGeom prst="rect">
              <a:avLst/>
            </a:prstGeom>
            <a:solidFill>
              <a:schemeClr val="accent2">
                <a:lumMod val="75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1" name="矩形 60"/>
            <p:cNvSpPr>
              <a:spLocks noChangeArrowheads="1"/>
            </p:cNvSpPr>
            <p:nvPr/>
          </p:nvSpPr>
          <p:spPr bwMode="auto">
            <a:xfrm>
              <a:off x="227013" y="252065"/>
              <a:ext cx="114300" cy="392112"/>
            </a:xfrm>
            <a:prstGeom prst="rect">
              <a:avLst/>
            </a:prstGeom>
            <a:solidFill>
              <a:schemeClr val="accent1">
                <a:lumMod val="60000"/>
                <a:lumOff val="40000"/>
              </a:schemeClr>
            </a:solidFill>
            <a:ln>
              <a:noFill/>
            </a:ln>
          </p:spPr>
          <p:txBody>
            <a:bodyPr anchor="ctr"/>
            <a:lstStyle>
              <a:lvl1pPr>
                <a:lnSpc>
                  <a:spcPct val="90000"/>
                </a:lnSpc>
                <a:spcBef>
                  <a:spcPts val="1000"/>
                </a:spcBef>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defTabSz="1219200">
                <a:lnSpc>
                  <a:spcPct val="100000"/>
                </a:lnSpc>
                <a:spcBef>
                  <a:spcPct val="0"/>
                </a:spcBef>
                <a:buNone/>
                <a:defRPr/>
              </a:pPr>
              <a:endParaRPr lang="zh-CN" altLang="en-US" sz="1735" dirty="0">
                <a:solidFill>
                  <a:srgbClr val="FFFFFF"/>
                </a:solidFill>
              </a:endParaRPr>
            </a:p>
          </p:txBody>
        </p:sp>
        <p:sp>
          <p:nvSpPr>
            <p:cNvPr id="12" name="五边形 21"/>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E05E7-D406-411A-8D5A-4F315A1D1045}" type="slidenum">
              <a:rPr lang="zh-CN" altLang="en-US" smtClean="0"/>
              <a:t>‹#›</a:t>
            </a:fld>
            <a:endParaRPr lang="zh-CN" altLang="en-US"/>
          </a:p>
        </p:txBody>
      </p:sp>
    </p:spTree>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6" name="组合 5"/>
          <p:cNvGrpSpPr/>
          <p:nvPr userDrawn="1"/>
        </p:nvGrpSpPr>
        <p:grpSpPr>
          <a:xfrm>
            <a:off x="800436" y="548680"/>
            <a:ext cx="10591128" cy="45719"/>
            <a:chOff x="800436" y="548680"/>
            <a:chExt cx="10591128" cy="45719"/>
          </a:xfrm>
        </p:grpSpPr>
        <p:sp>
          <p:nvSpPr>
            <p:cNvPr id="3" name="任意多边形 2"/>
            <p:cNvSpPr/>
            <p:nvPr/>
          </p:nvSpPr>
          <p:spPr>
            <a:xfrm>
              <a:off x="800436" y="548680"/>
              <a:ext cx="2631268" cy="45719"/>
            </a:xfrm>
            <a:custGeom>
              <a:avLst/>
              <a:gdLst>
                <a:gd name="connsiteX0" fmla="*/ 0 w 6158753"/>
                <a:gd name="connsiteY0" fmla="*/ 0 h 53789"/>
                <a:gd name="connsiteX1" fmla="*/ 107576 w 6158753"/>
                <a:gd name="connsiteY1" fmla="*/ 0 h 53789"/>
                <a:gd name="connsiteX2" fmla="*/ 1425388 w 6158753"/>
                <a:gd name="connsiteY2" fmla="*/ 8965 h 53789"/>
                <a:gd name="connsiteX3" fmla="*/ 1532964 w 6158753"/>
                <a:gd name="connsiteY3" fmla="*/ 17930 h 53789"/>
                <a:gd name="connsiteX4" fmla="*/ 1828800 w 6158753"/>
                <a:gd name="connsiteY4" fmla="*/ 35859 h 53789"/>
                <a:gd name="connsiteX5" fmla="*/ 2725270 w 6158753"/>
                <a:gd name="connsiteY5" fmla="*/ 26895 h 53789"/>
                <a:gd name="connsiteX6" fmla="*/ 2886635 w 6158753"/>
                <a:gd name="connsiteY6" fmla="*/ 17930 h 53789"/>
                <a:gd name="connsiteX7" fmla="*/ 5217459 w 6158753"/>
                <a:gd name="connsiteY7" fmla="*/ 26895 h 53789"/>
                <a:gd name="connsiteX8" fmla="*/ 5262282 w 6158753"/>
                <a:gd name="connsiteY8" fmla="*/ 35859 h 53789"/>
                <a:gd name="connsiteX9" fmla="*/ 5791200 w 6158753"/>
                <a:gd name="connsiteY9" fmla="*/ 53789 h 53789"/>
                <a:gd name="connsiteX10" fmla="*/ 6113929 w 6158753"/>
                <a:gd name="connsiteY10" fmla="*/ 44824 h 53789"/>
                <a:gd name="connsiteX11" fmla="*/ 6140823 w 6158753"/>
                <a:gd name="connsiteY11" fmla="*/ 35859 h 53789"/>
                <a:gd name="connsiteX12" fmla="*/ 6158753 w 6158753"/>
                <a:gd name="connsiteY12" fmla="*/ 17930 h 5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8753" h="53789">
                  <a:moveTo>
                    <a:pt x="0" y="0"/>
                  </a:moveTo>
                  <a:cubicBezTo>
                    <a:pt x="105634" y="21128"/>
                    <a:pt x="-25858" y="0"/>
                    <a:pt x="107576" y="0"/>
                  </a:cubicBezTo>
                  <a:lnTo>
                    <a:pt x="1425388" y="8965"/>
                  </a:lnTo>
                  <a:lnTo>
                    <a:pt x="1532964" y="17930"/>
                  </a:lnTo>
                  <a:lnTo>
                    <a:pt x="1828800" y="35859"/>
                  </a:lnTo>
                  <a:lnTo>
                    <a:pt x="2725270" y="26895"/>
                  </a:lnTo>
                  <a:cubicBezTo>
                    <a:pt x="2779134" y="25982"/>
                    <a:pt x="2832764" y="17930"/>
                    <a:pt x="2886635" y="17930"/>
                  </a:cubicBezTo>
                  <a:lnTo>
                    <a:pt x="5217459" y="26895"/>
                  </a:lnTo>
                  <a:cubicBezTo>
                    <a:pt x="5232400" y="29883"/>
                    <a:pt x="5247062" y="35146"/>
                    <a:pt x="5262282" y="35859"/>
                  </a:cubicBezTo>
                  <a:cubicBezTo>
                    <a:pt x="5438496" y="44119"/>
                    <a:pt x="5791200" y="53789"/>
                    <a:pt x="5791200" y="53789"/>
                  </a:cubicBezTo>
                  <a:cubicBezTo>
                    <a:pt x="5898776" y="50801"/>
                    <a:pt x="6006452" y="50336"/>
                    <a:pt x="6113929" y="44824"/>
                  </a:cubicBezTo>
                  <a:cubicBezTo>
                    <a:pt x="6123366" y="44340"/>
                    <a:pt x="6132720" y="40721"/>
                    <a:pt x="6140823" y="35859"/>
                  </a:cubicBezTo>
                  <a:cubicBezTo>
                    <a:pt x="6148071" y="31511"/>
                    <a:pt x="6158753" y="17930"/>
                    <a:pt x="6158753" y="1793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任意多边形 4"/>
            <p:cNvSpPr/>
            <p:nvPr userDrawn="1"/>
          </p:nvSpPr>
          <p:spPr>
            <a:xfrm>
              <a:off x="8760296" y="548680"/>
              <a:ext cx="2631268" cy="45719"/>
            </a:xfrm>
            <a:custGeom>
              <a:avLst/>
              <a:gdLst>
                <a:gd name="connsiteX0" fmla="*/ 0 w 6158753"/>
                <a:gd name="connsiteY0" fmla="*/ 0 h 53789"/>
                <a:gd name="connsiteX1" fmla="*/ 107576 w 6158753"/>
                <a:gd name="connsiteY1" fmla="*/ 0 h 53789"/>
                <a:gd name="connsiteX2" fmla="*/ 1425388 w 6158753"/>
                <a:gd name="connsiteY2" fmla="*/ 8965 h 53789"/>
                <a:gd name="connsiteX3" fmla="*/ 1532964 w 6158753"/>
                <a:gd name="connsiteY3" fmla="*/ 17930 h 53789"/>
                <a:gd name="connsiteX4" fmla="*/ 1828800 w 6158753"/>
                <a:gd name="connsiteY4" fmla="*/ 35859 h 53789"/>
                <a:gd name="connsiteX5" fmla="*/ 2725270 w 6158753"/>
                <a:gd name="connsiteY5" fmla="*/ 26895 h 53789"/>
                <a:gd name="connsiteX6" fmla="*/ 2886635 w 6158753"/>
                <a:gd name="connsiteY6" fmla="*/ 17930 h 53789"/>
                <a:gd name="connsiteX7" fmla="*/ 5217459 w 6158753"/>
                <a:gd name="connsiteY7" fmla="*/ 26895 h 53789"/>
                <a:gd name="connsiteX8" fmla="*/ 5262282 w 6158753"/>
                <a:gd name="connsiteY8" fmla="*/ 35859 h 53789"/>
                <a:gd name="connsiteX9" fmla="*/ 5791200 w 6158753"/>
                <a:gd name="connsiteY9" fmla="*/ 53789 h 53789"/>
                <a:gd name="connsiteX10" fmla="*/ 6113929 w 6158753"/>
                <a:gd name="connsiteY10" fmla="*/ 44824 h 53789"/>
                <a:gd name="connsiteX11" fmla="*/ 6140823 w 6158753"/>
                <a:gd name="connsiteY11" fmla="*/ 35859 h 53789"/>
                <a:gd name="connsiteX12" fmla="*/ 6158753 w 6158753"/>
                <a:gd name="connsiteY12" fmla="*/ 17930 h 5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8753" h="53789">
                  <a:moveTo>
                    <a:pt x="0" y="0"/>
                  </a:moveTo>
                  <a:cubicBezTo>
                    <a:pt x="105634" y="21128"/>
                    <a:pt x="-25858" y="0"/>
                    <a:pt x="107576" y="0"/>
                  </a:cubicBezTo>
                  <a:lnTo>
                    <a:pt x="1425388" y="8965"/>
                  </a:lnTo>
                  <a:lnTo>
                    <a:pt x="1532964" y="17930"/>
                  </a:lnTo>
                  <a:lnTo>
                    <a:pt x="1828800" y="35859"/>
                  </a:lnTo>
                  <a:lnTo>
                    <a:pt x="2725270" y="26895"/>
                  </a:lnTo>
                  <a:cubicBezTo>
                    <a:pt x="2779134" y="25982"/>
                    <a:pt x="2832764" y="17930"/>
                    <a:pt x="2886635" y="17930"/>
                  </a:cubicBezTo>
                  <a:lnTo>
                    <a:pt x="5217459" y="26895"/>
                  </a:lnTo>
                  <a:cubicBezTo>
                    <a:pt x="5232400" y="29883"/>
                    <a:pt x="5247062" y="35146"/>
                    <a:pt x="5262282" y="35859"/>
                  </a:cubicBezTo>
                  <a:cubicBezTo>
                    <a:pt x="5438496" y="44119"/>
                    <a:pt x="5791200" y="53789"/>
                    <a:pt x="5791200" y="53789"/>
                  </a:cubicBezTo>
                  <a:cubicBezTo>
                    <a:pt x="5898776" y="50801"/>
                    <a:pt x="6006452" y="50336"/>
                    <a:pt x="6113929" y="44824"/>
                  </a:cubicBezTo>
                  <a:cubicBezTo>
                    <a:pt x="6123366" y="44340"/>
                    <a:pt x="6132720" y="40721"/>
                    <a:pt x="6140823" y="35859"/>
                  </a:cubicBezTo>
                  <a:cubicBezTo>
                    <a:pt x="6148071" y="31511"/>
                    <a:pt x="6158753" y="17930"/>
                    <a:pt x="6158753" y="1793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PA_图片 2"/>
          <p:cNvPicPr>
            <a:picLocks noChangeAspect="1"/>
          </p:cNvPicPr>
          <p:nvPr userDrawn="1">
            <p:custDataLst>
              <p:tags r:id="rId1"/>
            </p:custDataLst>
          </p:nvPr>
        </p:nvPicPr>
        <p:blipFill rotWithShape="1">
          <a:blip r:embed="rId3" cstate="screen"/>
          <a:srcRect/>
          <a:stretch>
            <a:fillRect/>
          </a:stretch>
        </p:blipFill>
        <p:spPr>
          <a:xfrm>
            <a:off x="0" y="0"/>
            <a:ext cx="12192000" cy="6858000"/>
          </a:xfrm>
          <a:prstGeom prst="rect">
            <a:avLst/>
          </a:prstGeom>
        </p:spPr>
      </p:pic>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2000" cy="6858000"/>
          </a:xfrm>
          <a:prstGeom prst="rect">
            <a:avLst/>
          </a:prstGeom>
        </p:spPr>
      </p:pic>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Tree>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5960"/>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75875" y="363220"/>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4" name="标题 3"/>
          <p:cNvSpPr>
            <a:spLocks noGrp="1"/>
          </p:cNvSpPr>
          <p:nvPr>
            <p:ph type="title"/>
          </p:nvPr>
        </p:nvSpPr>
        <p:spPr>
          <a:xfrm>
            <a:off x="652780" y="362585"/>
            <a:ext cx="8500745" cy="539750"/>
          </a:xfrm>
        </p:spPr>
        <p:txBody>
          <a:bodyPr/>
          <a:lstStyle>
            <a:lvl1pPr>
              <a:defRPr sz="3200" b="1">
                <a:solidFill>
                  <a:schemeClr val="accent1">
                    <a:lumMod val="50000"/>
                  </a:schemeClr>
                </a:solidFill>
                <a:latin typeface="等线" panose="02010600030101010101" charset="-122"/>
                <a:ea typeface="等线" panose="02010600030101010101" charset="-122"/>
              </a:defRPr>
            </a:lvl1pPr>
          </a:lstStyle>
          <a:p>
            <a:r>
              <a:rPr lang="zh-CN" altLang="en-US"/>
              <a:t>单击此处编辑母版标题样式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5" name="直接连接符 4"/>
          <p:cNvCxnSpPr/>
          <p:nvPr userDrawn="1"/>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38945" y="362585"/>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4" name="标题 3"/>
          <p:cNvSpPr>
            <a:spLocks noGrp="1"/>
          </p:cNvSpPr>
          <p:nvPr>
            <p:ph type="title"/>
          </p:nvPr>
        </p:nvSpPr>
        <p:spPr>
          <a:xfrm>
            <a:off x="652780" y="362585"/>
            <a:ext cx="8500745" cy="539750"/>
          </a:xfrm>
        </p:spPr>
        <p:txBody>
          <a:bodyPr/>
          <a:lstStyle>
            <a:lvl1pPr>
              <a:defRPr sz="3200" b="1">
                <a:solidFill>
                  <a:schemeClr val="accent1">
                    <a:lumMod val="50000"/>
                  </a:schemeClr>
                </a:solidFill>
                <a:latin typeface="等线" panose="02010600030101010101" charset="-122"/>
                <a:ea typeface="等线" panose="02010600030101010101" charset="-122"/>
              </a:defRPr>
            </a:lvl1pPr>
          </a:lstStyle>
          <a:p>
            <a:r>
              <a:rPr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5960"/>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5960"/>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p:cNvCxnSpPr/>
          <p:nvPr userDrawn="1"/>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38945" y="362585"/>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xfrm>
            <a:off x="8610600" y="6356350"/>
            <a:ext cx="2743200" cy="36512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31800" y="261620"/>
            <a:ext cx="10204873" cy="652780"/>
          </a:xfrm>
        </p:spPr>
        <p:txBody>
          <a:bodyPr/>
          <a:lstStyle>
            <a:lvl1pPr algn="l">
              <a:defRPr sz="3200">
                <a:solidFill>
                  <a:srgbClr val="00B0F0"/>
                </a:solidFill>
                <a:latin typeface="微软雅黑" panose="020B0503020204020204" charset="-122"/>
                <a:ea typeface="微软雅黑" panose="020B0503020204020204" charset="-122"/>
              </a:defRPr>
            </a:lvl1pPr>
          </a:lstStyle>
          <a:p>
            <a:r>
              <a:rPr lang="zh-CN" altLang="en-US"/>
              <a:t>单击此处编辑母版标题样式</a:t>
            </a:r>
          </a:p>
        </p:txBody>
      </p:sp>
      <p:grpSp>
        <p:nvGrpSpPr>
          <p:cNvPr id="11" name="组合 10"/>
          <p:cNvGrpSpPr/>
          <p:nvPr userDrawn="1"/>
        </p:nvGrpSpPr>
        <p:grpSpPr>
          <a:xfrm>
            <a:off x="19473" y="5763260"/>
            <a:ext cx="1347893" cy="1094740"/>
            <a:chOff x="0" y="9508"/>
            <a:chExt cx="1592" cy="1293"/>
          </a:xfrm>
        </p:grpSpPr>
        <p:sp>
          <p:nvSpPr>
            <p:cNvPr id="12" name="等腰三角形 11" descr="e7d195523061f1c0c30ee18c1b05f65d12b38e2533cb2ccdAE0CC34CB5CBEBFAEC353FED4DECE97C3E379FD1D933F5E4DC18EF8EA6B7A1130D5F6DE9DD2BE4B0A8C9126ACE5083D1F5A9E323B29CCFC7DDF34F9718516082C401C7DDCB70F933A8EC56FC40B92534F08C465A6DECB179C0A8A286212458C59F76F455B360043CF917F38C74AB1768"/>
            <p:cNvSpPr/>
            <p:nvPr/>
          </p:nvSpPr>
          <p:spPr>
            <a:xfrm>
              <a:off x="0" y="9945"/>
              <a:ext cx="1592" cy="856"/>
            </a:xfrm>
            <a:prstGeom prst="triangle">
              <a:avLst>
                <a:gd name="adj" fmla="val 0"/>
              </a:avLst>
            </a:prstGeom>
            <a:solidFill>
              <a:srgbClr val="0C35B8">
                <a:alpha val="20000"/>
              </a:srgbClr>
            </a:solidFill>
            <a:ln>
              <a:noFill/>
            </a:ln>
          </p:spPr>
          <p:style>
            <a:lnRef idx="2">
              <a:srgbClr val="0C35B8">
                <a:shade val="50000"/>
              </a:srgbClr>
            </a:lnRef>
            <a:fillRef idx="1">
              <a:srgbClr val="0C35B8"/>
            </a:fillRef>
            <a:effectRef idx="0">
              <a:srgbClr val="0C35B8"/>
            </a:effectRef>
            <a:fontRef idx="minor">
              <a:sysClr val="window" lastClr="FFFFFF"/>
            </a:fontRef>
          </p:style>
          <p:txBody>
            <a:bodyPr rtlCol="0" anchor="ctr"/>
            <a:lstStyle/>
            <a:p>
              <a:pPr algn="ctr"/>
              <a:endParaRPr lang="zh-CN" altLang="en-US" sz="2400"/>
            </a:p>
          </p:txBody>
        </p:sp>
        <p:sp>
          <p:nvSpPr>
            <p:cNvPr id="13" name="等腰三角形 12" descr="e7d195523061f1c0c30ee18c1b05f65d12b38e2533cb2ccdAE0CC34CB5CBEBFAEC353FED4DECE97C3E379FD1D933F5E4DC18EF8EA6B7A1130D5F6DE9DD2BE4B0A8C9126ACE5083D1F5A9E323B29CCFC7DDF34F9718516082C401C7DDCB70F933A8EC56FC40B92534F08C465A6DECB179C0A8A286212458C59F76F455B360043CF917F38C74AB1768"/>
            <p:cNvSpPr/>
            <p:nvPr/>
          </p:nvSpPr>
          <p:spPr>
            <a:xfrm>
              <a:off x="0" y="9792"/>
              <a:ext cx="1307" cy="1009"/>
            </a:xfrm>
            <a:prstGeom prst="triangle">
              <a:avLst>
                <a:gd name="adj" fmla="val 0"/>
              </a:avLst>
            </a:prstGeom>
            <a:gradFill flip="none" rotWithShape="1">
              <a:gsLst>
                <a:gs pos="0">
                  <a:srgbClr val="00A9EA"/>
                </a:gs>
                <a:gs pos="100000">
                  <a:srgbClr val="E80C6E"/>
                </a:gs>
              </a:gsLst>
              <a:lin ang="0" scaled="1"/>
              <a:tileRect/>
            </a:gradFill>
            <a:ln>
              <a:noFill/>
            </a:ln>
          </p:spPr>
          <p:style>
            <a:lnRef idx="2">
              <a:srgbClr val="0C35B8">
                <a:shade val="50000"/>
              </a:srgbClr>
            </a:lnRef>
            <a:fillRef idx="1">
              <a:srgbClr val="0C35B8"/>
            </a:fillRef>
            <a:effectRef idx="0">
              <a:srgbClr val="0C35B8"/>
            </a:effectRef>
            <a:fontRef idx="minor">
              <a:sysClr val="window" lastClr="FFFFFF"/>
            </a:fontRef>
          </p:style>
          <p:txBody>
            <a:bodyPr rtlCol="0" anchor="ctr"/>
            <a:lstStyle/>
            <a:p>
              <a:pPr algn="ctr"/>
              <a:endParaRPr lang="zh-CN" altLang="en-US" sz="2400"/>
            </a:p>
          </p:txBody>
        </p:sp>
        <p:sp>
          <p:nvSpPr>
            <p:cNvPr id="14" name="等腰三角形 13" descr="e7d195523061f1c0c30ee18c1b05f65d12b38e2533cb2ccdAE0CC34CB5CBEBFAEC353FED4DECE97C3E379FD1D933F5E4DC18EF8EA6B7A1130D5F6DE9DD2BE4B0A8C9126ACE5083D1F5A9E323B29CCFC7DDF34F9718516082C401C7DDCB70F933A8EC56FC40B92534F08C465A6DECB179C0A8A286212458C59F76F455B360043CF917F38C74AB1768"/>
            <p:cNvSpPr/>
            <p:nvPr/>
          </p:nvSpPr>
          <p:spPr>
            <a:xfrm>
              <a:off x="0" y="9508"/>
              <a:ext cx="1073" cy="1293"/>
            </a:xfrm>
            <a:prstGeom prst="triangle">
              <a:avLst>
                <a:gd name="adj" fmla="val 0"/>
              </a:avLst>
            </a:prstGeom>
            <a:gradFill flip="none" rotWithShape="1">
              <a:gsLst>
                <a:gs pos="0">
                  <a:srgbClr val="00A9EA"/>
                </a:gs>
                <a:gs pos="100000">
                  <a:srgbClr val="00B0F0">
                    <a:alpha val="25000"/>
                  </a:srgbClr>
                </a:gs>
              </a:gsLst>
              <a:lin ang="0" scaled="1"/>
              <a:tileRect/>
            </a:gradFill>
            <a:ln>
              <a:noFill/>
            </a:ln>
          </p:spPr>
          <p:style>
            <a:lnRef idx="2">
              <a:srgbClr val="0C35B8">
                <a:shade val="50000"/>
              </a:srgbClr>
            </a:lnRef>
            <a:fillRef idx="1">
              <a:srgbClr val="0C35B8"/>
            </a:fillRef>
            <a:effectRef idx="0">
              <a:srgbClr val="0C35B8"/>
            </a:effectRef>
            <a:fontRef idx="minor">
              <a:sysClr val="window" lastClr="FFFFFF"/>
            </a:fontRef>
          </p:style>
          <p:txBody>
            <a:bodyPr rtlCol="0" anchor="ctr"/>
            <a:lstStyle/>
            <a:p>
              <a:pPr algn="ctr"/>
              <a:endParaRPr lang="zh-CN" altLang="en-US" sz="2400"/>
            </a:p>
          </p:txBody>
        </p:sp>
      </p:grpSp>
      <p:cxnSp>
        <p:nvCxnSpPr>
          <p:cNvPr id="3" name="直接连接符 2"/>
          <p:cNvCxnSpPr/>
          <p:nvPr userDrawn="1"/>
        </p:nvCxnSpPr>
        <p:spPr>
          <a:xfrm>
            <a:off x="263187" y="1015028"/>
            <a:ext cx="10872397" cy="0"/>
          </a:xfrm>
          <a:prstGeom prst="line">
            <a:avLst/>
          </a:prstGeom>
          <a:ln>
            <a:solidFill>
              <a:schemeClr val="accent5">
                <a:alpha val="20000"/>
              </a:schemeClr>
            </a:solidFill>
          </a:ln>
        </p:spPr>
        <p:style>
          <a:lnRef idx="1">
            <a:schemeClr val="accent5"/>
          </a:lnRef>
          <a:fillRef idx="0">
            <a:schemeClr val="accent5"/>
          </a:fillRef>
          <a:effectRef idx="0">
            <a:schemeClr val="accent5"/>
          </a:effectRef>
          <a:fontRef idx="minor">
            <a:schemeClr val="tx1"/>
          </a:fontRef>
        </p:style>
      </p:cxn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r:link="rId10" cstate="email"/>
          <a:stretch>
            <a:fillRect/>
          </a:stretch>
        </p:blipFill>
        <p:spPr>
          <a:xfrm>
            <a:off x="6368869" y="685800"/>
            <a:ext cx="5213531" cy="5486400"/>
          </a:xfrm>
          <a:prstGeom prst="rect">
            <a:avLst/>
          </a:prstGeom>
        </p:spPr>
      </p:pic>
      <p:pic>
        <p:nvPicPr>
          <p:cNvPr id="5" name="图片 4"/>
          <p:cNvPicPr/>
          <p:nvPr userDrawn="1">
            <p:custDataLst>
              <p:tags r:id="rId2"/>
            </p:custDataLst>
          </p:nvPr>
        </p:nvPicPr>
        <p:blipFill>
          <a:blip r:embed="rId11" r:link="rId12" cstate="email"/>
          <a:stretch>
            <a:fillRect/>
          </a:stretch>
        </p:blipFill>
        <p:spPr>
          <a:xfrm>
            <a:off x="0" y="0"/>
            <a:ext cx="720090" cy="533309"/>
          </a:xfrm>
          <a:prstGeom prst="rect">
            <a:avLst/>
          </a:prstGeom>
        </p:spPr>
      </p:pic>
      <p:sp>
        <p:nvSpPr>
          <p:cNvPr id="16" name="日期占位符 15"/>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17" name="页脚占位符 16"/>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13" hasCustomPrompt="1"/>
            <p:custDataLst>
              <p:tags r:id="rId6"/>
            </p:custDataLst>
          </p:nvPr>
        </p:nvSpPr>
        <p:spPr>
          <a:xfrm>
            <a:off x="762318" y="3819160"/>
            <a:ext cx="2886710" cy="370205"/>
          </a:xfrm>
        </p:spPr>
        <p:txBody>
          <a:bodyPr vert="horz" lIns="0" tIns="0" rIns="0" bIns="0" rtlCol="0">
            <a:normAutofit/>
          </a:bodyPr>
          <a:lstStyle>
            <a:lvl1pPr marL="0" indent="0">
              <a:buNone/>
              <a:defRPr kumimoji="0" lang="zh-CN" altLang="en-US" sz="20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228600" marR="0" lvl="0" indent="-228600">
              <a:lnSpc>
                <a:spcPct val="100000"/>
              </a:lnSpc>
              <a:spcAft>
                <a:spcPts val="0"/>
              </a:spcAft>
              <a:buClrTx/>
              <a:buSzTx/>
            </a:pPr>
            <a:r>
              <a:rPr lang="zh-CN" altLang="en-US" dirty="0"/>
              <a:t>单击此处编辑副标题</a:t>
            </a:r>
          </a:p>
        </p:txBody>
      </p:sp>
      <p:sp>
        <p:nvSpPr>
          <p:cNvPr id="3" name="标题 2"/>
          <p:cNvSpPr>
            <a:spLocks noGrp="1"/>
          </p:cNvSpPr>
          <p:nvPr>
            <p:ph type="ctrTitle" idx="14" hasCustomPrompt="1"/>
            <p:custDataLst>
              <p:tags r:id="rId7"/>
            </p:custDataLst>
          </p:nvPr>
        </p:nvSpPr>
        <p:spPr>
          <a:xfrm>
            <a:off x="762318" y="2137727"/>
            <a:ext cx="4825365" cy="1552530"/>
          </a:xfrm>
        </p:spPr>
        <p:txBody>
          <a:bodyPr vert="horz" lIns="0" tIns="0" rIns="0" bIns="0" rtlCol="0" anchor="b" anchorCtr="0">
            <a:normAutofit/>
          </a:bodyPr>
          <a:lstStyle>
            <a:lvl1pPr>
              <a:defRPr lang="zh-CN" altLang="en-US" sz="5400" b="0" spc="6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dirty="0"/>
              <a:t>编辑标题</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7"/>
              </p:custDataLst>
            </p:nvPr>
          </p:nvPicPr>
          <p:blipFill>
            <a:blip r:embed="rId10" r:link="rId11" cstate="email"/>
            <a:stretch>
              <a:fillRect/>
            </a:stretch>
          </p:blipFill>
          <p:spPr>
            <a:xfrm>
              <a:off x="0" y="0"/>
              <a:ext cx="720090" cy="497205"/>
            </a:xfrm>
            <a:prstGeom prst="rect">
              <a:avLst/>
            </a:prstGeom>
          </p:spPr>
        </p:pic>
        <p:pic>
          <p:nvPicPr>
            <p:cNvPr id="7" name="图片 6"/>
            <p:cNvPicPr/>
            <p:nvPr userDrawn="1">
              <p:custDataLst>
                <p:tags r:id="rId8"/>
              </p:custDataLst>
            </p:nvPr>
          </p:nvPicPr>
          <p:blipFill>
            <a:blip r:embed="rId12" r:link="rId13"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10" r:link="rId11" cstate="email"/>
          <a:stretch>
            <a:fillRect/>
          </a:stretch>
        </p:blipFill>
        <p:spPr>
          <a:xfrm>
            <a:off x="0" y="1397000"/>
            <a:ext cx="1930938" cy="4064000"/>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0261062" y="1397000"/>
            <a:ext cx="1930938" cy="4064000"/>
          </a:xfrm>
          <a:prstGeom prst="rect">
            <a:avLst/>
          </a:prstGeom>
        </p:spPr>
      </p:pic>
      <p:sp>
        <p:nvSpPr>
          <p:cNvPr id="9" name="矩形 8"/>
          <p:cNvSpPr/>
          <p:nvPr userDrawn="1">
            <p:custDataLst>
              <p:tags r:id="rId3"/>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3212147" y="3699510"/>
            <a:ext cx="5767705" cy="835660"/>
          </a:xfrm>
        </p:spPr>
        <p:txBody>
          <a:bodyPr lIns="101600" tIns="38100" rIns="63500" bIns="38100" anchor="b" anchorCtr="0">
            <a:noAutofit/>
          </a:bodyPr>
          <a:lstStyle>
            <a:lvl1pPr algn="ctr">
              <a:defRPr sz="4400" u="none" strike="noStrike" kern="1200" cap="none" spc="3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5"/>
            </p:custDataLst>
          </p:nvPr>
        </p:nvSpPr>
        <p:spPr>
          <a:xfrm>
            <a:off x="3212147" y="4700350"/>
            <a:ext cx="5767705" cy="370450"/>
          </a:xfrm>
        </p:spPr>
        <p:txBody>
          <a:bodyPr lIns="101600" tIns="38100" rIns="76200" bIns="38100">
            <a:noAutofit/>
          </a:bodyPr>
          <a:lstStyle>
            <a:lvl1pPr marL="0" indent="0" algn="ctr" eaLnBrk="1" fontAlgn="auto" latinLnBrk="0" hangingPunct="1">
              <a:buNone/>
              <a:defRPr kumimoji="0" lang="zh-CN" altLang="en-US" sz="18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533309"/>
            <a:chOff x="0" y="0"/>
            <a:chExt cx="12192000" cy="533309"/>
          </a:xfrm>
        </p:grpSpPr>
        <p:pic>
          <p:nvPicPr>
            <p:cNvPr id="9" name="图片 8"/>
            <p:cNvPicPr/>
            <p:nvPr userDrawn="1">
              <p:custDataLst>
                <p:tags r:id="rId8"/>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9"/>
              </p:custDataLst>
            </p:nvPr>
          </p:nvPicPr>
          <p:blipFill>
            <a:blip r:embed="rId13" r:link="rId14"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0" y="0"/>
            <a:ext cx="12192000" cy="533309"/>
            <a:chOff x="0" y="0"/>
            <a:chExt cx="12192000" cy="533309"/>
          </a:xfrm>
        </p:grpSpPr>
        <p:pic>
          <p:nvPicPr>
            <p:cNvPr id="11" name="图片 10"/>
            <p:cNvPicPr/>
            <p:nvPr userDrawn="1">
              <p:custDataLst>
                <p:tags r:id="rId10"/>
              </p:custDataLst>
            </p:nvPr>
          </p:nvPicPr>
          <p:blipFill>
            <a:blip r:embed="rId13" r:link="rId14" cstate="email"/>
            <a:stretch>
              <a:fillRect/>
            </a:stretch>
          </p:blipFill>
          <p:spPr>
            <a:xfrm>
              <a:off x="0" y="0"/>
              <a:ext cx="720090" cy="497205"/>
            </a:xfrm>
            <a:prstGeom prst="rect">
              <a:avLst/>
            </a:prstGeom>
          </p:spPr>
        </p:pic>
        <p:pic>
          <p:nvPicPr>
            <p:cNvPr id="10" name="图片 9"/>
            <p:cNvPicPr/>
            <p:nvPr userDrawn="1">
              <p:custDataLst>
                <p:tags r:id="rId11"/>
              </p:custDataLst>
            </p:nvPr>
          </p:nvPicPr>
          <p:blipFill>
            <a:blip r:embed="rId15" r:link="rId16"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7889" name="矩形 9"/>
          <p:cNvSpPr/>
          <p:nvPr userDrawn="1"/>
        </p:nvSpPr>
        <p:spPr>
          <a:xfrm>
            <a:off x="735965" y="495935"/>
            <a:ext cx="5211763" cy="522288"/>
          </a:xfrm>
          <a:prstGeom prst="rect">
            <a:avLst/>
          </a:prstGeom>
          <a:solidFill>
            <a:schemeClr val="bg1"/>
          </a:solidFill>
          <a:ln w="9525">
            <a:noFill/>
          </a:ln>
        </p:spPr>
        <p:txBody>
          <a:bodyPr anchor="ctr"/>
          <a:lstStyle/>
          <a:p>
            <a:pPr defTabSz="0" eaLnBrk="0" hangingPunct="0">
              <a:tabLst>
                <a:tab pos="0" algn="l"/>
              </a:tabLst>
            </a:pPr>
            <a:endParaRPr lang="zh-CN" altLang="en-US" sz="2800" b="1" dirty="0">
              <a:solidFill>
                <a:srgbClr val="05376C"/>
              </a:solidFill>
              <a:latin typeface="微软雅黑" panose="020B0503020204020204" charset="-122"/>
              <a:ea typeface="微软雅黑" panose="020B0503020204020204" charset="-122"/>
            </a:endParaRPr>
          </a:p>
        </p:txBody>
      </p:sp>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pic>
        <p:nvPicPr>
          <p:cNvPr id="9" name="图片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392920" y="6227445"/>
            <a:ext cx="1615440" cy="477520"/>
          </a:xfrm>
          <a:prstGeom prst="rect">
            <a:avLst/>
          </a:prstGeom>
          <a:noFill/>
          <a:ln>
            <a:noFill/>
          </a:ln>
        </p:spPr>
      </p:pic>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224327" y="6168413"/>
            <a:ext cx="595583" cy="595583"/>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533309"/>
            <a:chOff x="0" y="0"/>
            <a:chExt cx="12192000" cy="533309"/>
          </a:xfrm>
        </p:grpSpPr>
        <p:pic>
          <p:nvPicPr>
            <p:cNvPr id="9" name="图片 8"/>
            <p:cNvPicPr/>
            <p:nvPr userDrawn="1">
              <p:custDataLst>
                <p:tags r:id="rId8"/>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9"/>
              </p:custDataLst>
            </p:nvPr>
          </p:nvPicPr>
          <p:blipFill>
            <a:blip r:embed="rId13" r:link="rId14" cstate="email"/>
            <a:stretch>
              <a:fillRect/>
            </a:stretch>
          </p:blipFill>
          <p:spPr>
            <a:xfrm>
              <a:off x="11471910" y="0"/>
              <a:ext cx="720090" cy="533309"/>
            </a:xfrm>
            <a:prstGeom prst="rect">
              <a:avLst/>
            </a:prstGeom>
          </p:spPr>
        </p:pic>
      </p:grpSp>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2022/10/31</a:t>
            </a:fld>
            <a:endParaRPr lang="zh-CN" altLang="en-US" dirty="0"/>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7"/>
              </p:custDataLst>
            </p:nvPr>
          </p:nvPicPr>
          <p:blipFill>
            <a:blip r:embed="rId10" r:link="rId11" cstate="email"/>
            <a:stretch>
              <a:fillRect/>
            </a:stretch>
          </p:blipFill>
          <p:spPr>
            <a:xfrm>
              <a:off x="0" y="0"/>
              <a:ext cx="720090" cy="497205"/>
            </a:xfrm>
            <a:prstGeom prst="rect">
              <a:avLst/>
            </a:prstGeom>
          </p:spPr>
        </p:pic>
        <p:pic>
          <p:nvPicPr>
            <p:cNvPr id="7" name="图片 6"/>
            <p:cNvPicPr/>
            <p:nvPr userDrawn="1">
              <p:custDataLst>
                <p:tags r:id="rId8"/>
              </p:custDataLst>
            </p:nvPr>
          </p:nvPicPr>
          <p:blipFill>
            <a:blip r:embed="rId12" r:link="rId13" cstate="email"/>
            <a:stretch>
              <a:fillRect/>
            </a:stretch>
          </p:blipFill>
          <p:spPr>
            <a:xfrm>
              <a:off x="11471910" y="0"/>
              <a:ext cx="720090" cy="533309"/>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 name="组合 1"/>
          <p:cNvGrpSpPr/>
          <p:nvPr userDrawn="1">
            <p:custDataLst>
              <p:tags r:id="rId1"/>
            </p:custDataLst>
          </p:nvPr>
        </p:nvGrpSpPr>
        <p:grpSpPr>
          <a:xfrm>
            <a:off x="0" y="0"/>
            <a:ext cx="12192000" cy="533309"/>
            <a:chOff x="0" y="0"/>
            <a:chExt cx="12192000" cy="533309"/>
          </a:xfrm>
        </p:grpSpPr>
        <p:pic>
          <p:nvPicPr>
            <p:cNvPr id="8" name="图片 7"/>
            <p:cNvPicPr/>
            <p:nvPr userDrawn="1">
              <p:custDataLst>
                <p:tags r:id="rId6"/>
              </p:custDataLst>
            </p:nvPr>
          </p:nvPicPr>
          <p:blipFill>
            <a:blip r:embed="rId9" r:link="rId10" cstate="email"/>
            <a:stretch>
              <a:fillRect/>
            </a:stretch>
          </p:blipFill>
          <p:spPr>
            <a:xfrm>
              <a:off x="0" y="0"/>
              <a:ext cx="720090" cy="497205"/>
            </a:xfrm>
            <a:prstGeom prst="rect">
              <a:avLst/>
            </a:prstGeom>
          </p:spPr>
        </p:pic>
        <p:pic>
          <p:nvPicPr>
            <p:cNvPr id="6" name="图片 5"/>
            <p:cNvPicPr/>
            <p:nvPr userDrawn="1">
              <p:custDataLst>
                <p:tags r:id="rId7"/>
              </p:custDataLst>
            </p:nvPr>
          </p:nvPicPr>
          <p:blipFill>
            <a:blip r:embed="rId11" r:link="rId12" cstate="email"/>
            <a:stretch>
              <a:fillRect/>
            </a:stretch>
          </p:blipFill>
          <p:spPr>
            <a:xfrm>
              <a:off x="11471910" y="0"/>
              <a:ext cx="720090" cy="533309"/>
            </a:xfrm>
            <a:prstGeom prst="rect">
              <a:avLst/>
            </a:prstGeom>
          </p:spPr>
        </p:pic>
      </p:gr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10" r:link="rId11" cstate="email"/>
          <a:stretch>
            <a:fillRect/>
          </a:stretch>
        </p:blipFill>
        <p:spPr>
          <a:xfrm>
            <a:off x="609600" y="685800"/>
            <a:ext cx="5213531" cy="5486400"/>
          </a:xfrm>
          <a:prstGeom prst="rect">
            <a:avLst/>
          </a:prstGeom>
        </p:spPr>
      </p:pic>
      <p:pic>
        <p:nvPicPr>
          <p:cNvPr id="6" name="图片 5"/>
          <p:cNvPicPr/>
          <p:nvPr userDrawn="1">
            <p:custDataLst>
              <p:tags r:id="rId2"/>
            </p:custDataLst>
          </p:nvPr>
        </p:nvPicPr>
        <p:blipFill>
          <a:blip r:embed="rId12" r:link="rId13" cstate="email"/>
          <a:stretch>
            <a:fillRect/>
          </a:stretch>
        </p:blipFill>
        <p:spPr>
          <a:xfrm>
            <a:off x="11471910" y="0"/>
            <a:ext cx="720090" cy="533309"/>
          </a:xfrm>
          <a:prstGeom prst="rect">
            <a:avLst/>
          </a:prstGeom>
        </p:spPr>
      </p:pic>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6"/>
            </p:custDataLst>
          </p:nvPr>
        </p:nvSpPr>
        <p:spPr>
          <a:xfrm>
            <a:off x="6989128" y="2555558"/>
            <a:ext cx="4359910" cy="1172210"/>
          </a:xfrm>
        </p:spPr>
        <p:txBody>
          <a:bodyPr vert="horz" lIns="0" tIns="0" rIns="0" bIns="0" rtlCol="0" anchor="b" anchorCtr="0">
            <a:normAutofit/>
          </a:bodyPr>
          <a:lstStyle>
            <a:lvl1pPr>
              <a:defRPr lang="zh-CN" altLang="en-US" sz="6600" b="0" spc="7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a:t>编辑标题</a:t>
            </a:r>
          </a:p>
        </p:txBody>
      </p:sp>
      <p:sp>
        <p:nvSpPr>
          <p:cNvPr id="8" name="文本占位符 7"/>
          <p:cNvSpPr>
            <a:spLocks noGrp="1"/>
          </p:cNvSpPr>
          <p:nvPr>
            <p:ph type="body" idx="14" hasCustomPrompt="1"/>
            <p:custDataLst>
              <p:tags r:id="rId7"/>
            </p:custDataLst>
          </p:nvPr>
        </p:nvSpPr>
        <p:spPr>
          <a:xfrm>
            <a:off x="6989128" y="3932238"/>
            <a:ext cx="4359910" cy="370205"/>
          </a:xfrm>
        </p:spPr>
        <p:txBody>
          <a:bodyPr vert="horz" lIns="0" tIns="0" rIns="0" bIns="0" rtlCol="0">
            <a:normAutofit/>
          </a:bodyPr>
          <a:lstStyle>
            <a:lvl1pPr marL="0" indent="0">
              <a:buNone/>
              <a:defRPr kumimoji="0" lang="zh-CN" altLang="en-US" sz="20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228600" marR="0" lvl="0" indent="-228600">
              <a:lnSpc>
                <a:spcPct val="100000"/>
              </a:lnSpc>
              <a:spcAft>
                <a:spcPts val="0"/>
              </a:spcAft>
              <a:buClrTx/>
              <a:buSzTx/>
            </a:pPr>
            <a:r>
              <a:rPr lang="zh-CN" altLang="en-US" dirty="0"/>
              <a:t>单击此处编辑副标题</a:t>
            </a:r>
          </a:p>
        </p:txBody>
      </p:sp>
      <p:cxnSp>
        <p:nvCxnSpPr>
          <p:cNvPr id="9" name="直接连接符 8"/>
          <p:cNvCxnSpPr/>
          <p:nvPr userDrawn="1">
            <p:custDataLst>
              <p:tags r:id="rId8"/>
            </p:custDataLst>
          </p:nvPr>
        </p:nvCxnSpPr>
        <p:spPr>
          <a:xfrm flipV="1">
            <a:off x="6684963" y="2720658"/>
            <a:ext cx="0" cy="1524000"/>
          </a:xfrm>
          <a:prstGeom prst="line">
            <a:avLst/>
          </a:prstGeom>
          <a:ln w="635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0" y="0"/>
            <a:ext cx="720090" cy="497205"/>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533400"/>
          </a:xfrm>
          <a:prstGeom prst="rect">
            <a:avLst/>
          </a:prstGeom>
        </p:spPr>
      </p:pic>
      <p:sp>
        <p:nvSpPr>
          <p:cNvPr id="2" name="标题 1"/>
          <p:cNvSpPr>
            <a:spLocks noGrp="1"/>
          </p:cNvSpPr>
          <p:nvPr>
            <p:ph type="title"/>
            <p:custDataLst>
              <p:tags r:id="rId3"/>
            </p:custDataLst>
          </p:nvPr>
        </p:nvSpPr>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11471910" y="0"/>
            <a:ext cx="720090" cy="53340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userDrawn="1">
            <p:custDataLst>
              <p:tags r:id="rId2"/>
            </p:custDataLst>
          </p:nvPr>
        </p:nvPicPr>
        <p:blipFill>
          <a:blip r:embed="rId10" r:link="rId11" cstate="email"/>
          <a:stretch>
            <a:fillRect/>
          </a:stretch>
        </p:blipFill>
        <p:spPr>
          <a:xfrm>
            <a:off x="11471910" y="0"/>
            <a:ext cx="720090" cy="497205"/>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chorCtr="0"/>
          <a:lstStyle>
            <a:lvl1pPr>
              <a:defRPr sz="3600" b="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53340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38945" y="362585"/>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49720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53340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userDrawn="1">
            <p:custDataLst>
              <p:tags r:id="rId2"/>
            </p:custDataLst>
          </p:nvPr>
        </p:nvPicPr>
        <p:blipFill>
          <a:blip r:embed="rId13" r:link="rId14" cstate="email"/>
          <a:stretch>
            <a:fillRect/>
          </a:stretch>
        </p:blipFill>
        <p:spPr>
          <a:xfrm>
            <a:off x="11471910" y="6360795"/>
            <a:ext cx="720090" cy="497205"/>
          </a:xfrm>
          <a:prstGeom prst="rect">
            <a:avLst/>
          </a:prstGeom>
        </p:spPr>
      </p:pic>
      <p:pic>
        <p:nvPicPr>
          <p:cNvPr id="10" name="图片 9"/>
          <p:cNvPicPr/>
          <p:nvPr userDrawn="1">
            <p:custDataLst>
              <p:tags r:id="rId3"/>
            </p:custDataLst>
          </p:nvPr>
        </p:nvPicPr>
        <p:blipFill>
          <a:blip r:embed="rId15" r:link="rId16" cstate="email"/>
          <a:stretch>
            <a:fillRect/>
          </a:stretch>
        </p:blipFill>
        <p:spPr>
          <a:xfrm>
            <a:off x="0" y="6324600"/>
            <a:ext cx="720090" cy="53340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10571480" y="5739130"/>
            <a:ext cx="1619885" cy="1118870"/>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0" y="5657850"/>
            <a:ext cx="1619885" cy="120015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p:cNvCxnSpPr/>
          <p:nvPr userDrawn="1"/>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37889" name="矩形 9"/>
          <p:cNvSpPr/>
          <p:nvPr userDrawn="1"/>
        </p:nvSpPr>
        <p:spPr>
          <a:xfrm>
            <a:off x="743585" y="370840"/>
            <a:ext cx="5211763" cy="522288"/>
          </a:xfrm>
          <a:prstGeom prst="rect">
            <a:avLst/>
          </a:prstGeom>
          <a:solidFill>
            <a:schemeClr val="bg1"/>
          </a:solidFill>
          <a:ln w="9525">
            <a:noFill/>
          </a:ln>
        </p:spPr>
        <p:txBody>
          <a:bodyPr anchor="ctr"/>
          <a:lstStyle/>
          <a:p>
            <a:pPr defTabSz="0" eaLnBrk="0" hangingPunct="0">
              <a:tabLst>
                <a:tab pos="0" algn="l"/>
              </a:tabLst>
            </a:pPr>
            <a:endParaRPr lang="zh-CN" altLang="en-US" sz="2800" b="1" dirty="0">
              <a:solidFill>
                <a:srgbClr val="05376C"/>
              </a:solidFill>
              <a:latin typeface="微软雅黑" panose="020B0503020204020204" charset="-122"/>
              <a:ea typeface="微软雅黑" panose="020B0503020204020204" charset="-122"/>
            </a:endParaRPr>
          </a:p>
        </p:txBody>
      </p:sp>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61311" y="362585"/>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5666" y="320449"/>
            <a:ext cx="639671" cy="63967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p:cNvCxnSpPr/>
          <p:nvPr userDrawn="1"/>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37889" name="矩形 9"/>
          <p:cNvSpPr/>
          <p:nvPr userDrawn="1"/>
        </p:nvSpPr>
        <p:spPr>
          <a:xfrm>
            <a:off x="735965" y="495935"/>
            <a:ext cx="5211763" cy="522288"/>
          </a:xfrm>
          <a:prstGeom prst="rect">
            <a:avLst/>
          </a:prstGeom>
          <a:solidFill>
            <a:schemeClr val="bg1"/>
          </a:solidFill>
          <a:ln w="9525">
            <a:noFill/>
          </a:ln>
        </p:spPr>
        <p:txBody>
          <a:bodyPr anchor="ctr"/>
          <a:lstStyle/>
          <a:p>
            <a:pPr defTabSz="0" eaLnBrk="0" hangingPunct="0">
              <a:tabLst>
                <a:tab pos="0" algn="l"/>
              </a:tabLst>
            </a:pPr>
            <a:endParaRPr lang="zh-CN" altLang="en-US" sz="2800" b="1" dirty="0">
              <a:solidFill>
                <a:srgbClr val="05376C"/>
              </a:solidFill>
              <a:latin typeface="微软雅黑" panose="020B0503020204020204" charset="-122"/>
              <a:ea typeface="微软雅黑" panose="020B0503020204020204" charset="-122"/>
            </a:endParaRPr>
          </a:p>
        </p:txBody>
      </p:sp>
      <p:pic>
        <p:nvPicPr>
          <p:cNvPr id="6" name="图片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38945" y="362585"/>
            <a:ext cx="1824355" cy="539115"/>
          </a:xfrm>
          <a:prstGeom prst="rect">
            <a:avLst/>
          </a:prstGeom>
          <a:noFill/>
          <a:ln>
            <a:noFill/>
          </a:ln>
        </p:spPr>
      </p:pic>
      <p:sp>
        <p:nvSpPr>
          <p:cNvPr id="47" name="矩形 46"/>
          <p:cNvSpPr/>
          <p:nvPr userDrawn="1"/>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0" y="1143000"/>
            <a:ext cx="12192000" cy="4559300"/>
          </a:xfrm>
          <a:prstGeom prst="rect">
            <a:avLst/>
          </a:prstGeom>
          <a:blipFill>
            <a:blip r:embed="rId2"/>
            <a:srcRect/>
            <a:stretch>
              <a:fillRect t="-88161" b="-2129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673099" y="3311970"/>
            <a:ext cx="10845800"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73099" y="1611086"/>
            <a:ext cx="10845800" cy="1700885"/>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73099" y="4788492"/>
            <a:ext cx="10845800"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73099" y="5084763"/>
            <a:ext cx="10845800"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10" name="任意多边形: 形状 9"/>
          <p:cNvSpPr/>
          <p:nvPr userDrawn="1"/>
        </p:nvSpPr>
        <p:spPr>
          <a:xfrm rot="5400000">
            <a:off x="5735872" y="1090338"/>
            <a:ext cx="6456934" cy="4677323"/>
          </a:xfrm>
          <a:custGeom>
            <a:avLst/>
            <a:gdLst>
              <a:gd name="connsiteX0" fmla="*/ 0 w 6456934"/>
              <a:gd name="connsiteY0" fmla="*/ 5566324 h 5566324"/>
              <a:gd name="connsiteX1" fmla="*/ 3228467 w 6456934"/>
              <a:gd name="connsiteY1" fmla="*/ 0 h 5566324"/>
              <a:gd name="connsiteX2" fmla="*/ 6456934 w 6456934"/>
              <a:gd name="connsiteY2" fmla="*/ 5566324 h 5566324"/>
              <a:gd name="connsiteX3" fmla="*/ 5501766 w 6456934"/>
              <a:gd name="connsiteY3" fmla="*/ 5566324 h 5566324"/>
              <a:gd name="connsiteX4" fmla="*/ 5501766 w 6456934"/>
              <a:gd name="connsiteY4" fmla="*/ 4953001 h 5566324"/>
              <a:gd name="connsiteX5" fmla="*/ 942467 w 6456934"/>
              <a:gd name="connsiteY5" fmla="*/ 4953001 h 5566324"/>
              <a:gd name="connsiteX6" fmla="*/ 942467 w 6456934"/>
              <a:gd name="connsiteY6" fmla="*/ 5566324 h 5566324"/>
              <a:gd name="connsiteX0-1" fmla="*/ 0 w 6456934"/>
              <a:gd name="connsiteY0-2" fmla="*/ 5566324 h 5566324"/>
              <a:gd name="connsiteX1-3" fmla="*/ 3228467 w 6456934"/>
              <a:gd name="connsiteY1-4" fmla="*/ 0 h 5566324"/>
              <a:gd name="connsiteX2-5" fmla="*/ 6456934 w 6456934"/>
              <a:gd name="connsiteY2-6" fmla="*/ 5566324 h 5566324"/>
              <a:gd name="connsiteX3-7" fmla="*/ 5501766 w 6456934"/>
              <a:gd name="connsiteY3-8" fmla="*/ 5566324 h 5566324"/>
              <a:gd name="connsiteX4-9" fmla="*/ 5501766 w 6456934"/>
              <a:gd name="connsiteY4-10" fmla="*/ 4953001 h 5566324"/>
              <a:gd name="connsiteX5-11" fmla="*/ 942467 w 6456934"/>
              <a:gd name="connsiteY5-12" fmla="*/ 5566324 h 5566324"/>
              <a:gd name="connsiteX6-13" fmla="*/ 0 w 6456934"/>
              <a:gd name="connsiteY6-14" fmla="*/ 5566324 h 5566324"/>
              <a:gd name="connsiteX0-15" fmla="*/ 5501766 w 6456934"/>
              <a:gd name="connsiteY0-16" fmla="*/ 4953001 h 5566324"/>
              <a:gd name="connsiteX1-17" fmla="*/ 942467 w 6456934"/>
              <a:gd name="connsiteY1-18" fmla="*/ 5566324 h 5566324"/>
              <a:gd name="connsiteX2-19" fmla="*/ 0 w 6456934"/>
              <a:gd name="connsiteY2-20" fmla="*/ 5566324 h 5566324"/>
              <a:gd name="connsiteX3-21" fmla="*/ 3228467 w 6456934"/>
              <a:gd name="connsiteY3-22" fmla="*/ 0 h 5566324"/>
              <a:gd name="connsiteX4-23" fmla="*/ 6456934 w 6456934"/>
              <a:gd name="connsiteY4-24" fmla="*/ 5566324 h 5566324"/>
              <a:gd name="connsiteX5-25" fmla="*/ 5501766 w 6456934"/>
              <a:gd name="connsiteY5-26" fmla="*/ 5566324 h 5566324"/>
              <a:gd name="connsiteX6-27" fmla="*/ 5593206 w 6456934"/>
              <a:gd name="connsiteY6-28" fmla="*/ 5044441 h 5566324"/>
              <a:gd name="connsiteX0-29" fmla="*/ 942467 w 6456934"/>
              <a:gd name="connsiteY0-30" fmla="*/ 5566324 h 5566324"/>
              <a:gd name="connsiteX1-31" fmla="*/ 0 w 6456934"/>
              <a:gd name="connsiteY1-32" fmla="*/ 5566324 h 5566324"/>
              <a:gd name="connsiteX2-33" fmla="*/ 3228467 w 6456934"/>
              <a:gd name="connsiteY2-34" fmla="*/ 0 h 5566324"/>
              <a:gd name="connsiteX3-35" fmla="*/ 6456934 w 6456934"/>
              <a:gd name="connsiteY3-36" fmla="*/ 5566324 h 5566324"/>
              <a:gd name="connsiteX4-37" fmla="*/ 5501766 w 6456934"/>
              <a:gd name="connsiteY4-38" fmla="*/ 5566324 h 5566324"/>
              <a:gd name="connsiteX5-39" fmla="*/ 5593206 w 6456934"/>
              <a:gd name="connsiteY5-40" fmla="*/ 5044441 h 5566324"/>
              <a:gd name="connsiteX0-41" fmla="*/ 942467 w 6456934"/>
              <a:gd name="connsiteY0-42" fmla="*/ 5566324 h 5566324"/>
              <a:gd name="connsiteX1-43" fmla="*/ 0 w 6456934"/>
              <a:gd name="connsiteY1-44" fmla="*/ 5566324 h 5566324"/>
              <a:gd name="connsiteX2-45" fmla="*/ 3228467 w 6456934"/>
              <a:gd name="connsiteY2-46" fmla="*/ 0 h 5566324"/>
              <a:gd name="connsiteX3-47" fmla="*/ 6456934 w 6456934"/>
              <a:gd name="connsiteY3-48" fmla="*/ 5566324 h 5566324"/>
              <a:gd name="connsiteX4-49" fmla="*/ 5501766 w 6456934"/>
              <a:gd name="connsiteY4-50" fmla="*/ 5566324 h 55663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56934" h="5566324">
                <a:moveTo>
                  <a:pt x="942467" y="5566324"/>
                </a:moveTo>
                <a:lnTo>
                  <a:pt x="0" y="5566324"/>
                </a:lnTo>
                <a:lnTo>
                  <a:pt x="3228467" y="0"/>
                </a:lnTo>
                <a:lnTo>
                  <a:pt x="6456934" y="5566324"/>
                </a:lnTo>
                <a:lnTo>
                  <a:pt x="5501766" y="5566324"/>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7162800" y="2528738"/>
            <a:ext cx="4401101" cy="895350"/>
          </a:xfr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21" name="文本占位符 2"/>
          <p:cNvSpPr>
            <a:spLocks noGrp="1"/>
          </p:cNvSpPr>
          <p:nvPr userDrawn="1">
            <p:ph type="body" idx="1"/>
          </p:nvPr>
        </p:nvSpPr>
        <p:spPr>
          <a:xfrm>
            <a:off x="7163916" y="3424088"/>
            <a:ext cx="4401101"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grpSp>
        <p:nvGrpSpPr>
          <p:cNvPr id="2" name="组合 1"/>
          <p:cNvGrpSpPr/>
          <p:nvPr userDrawn="1"/>
        </p:nvGrpSpPr>
        <p:grpSpPr>
          <a:xfrm>
            <a:off x="0" y="932116"/>
            <a:ext cx="5128715" cy="4993768"/>
            <a:chOff x="0" y="200534"/>
            <a:chExt cx="6631420" cy="6456934"/>
          </a:xfrm>
        </p:grpSpPr>
        <p:sp>
          <p:nvSpPr>
            <p:cNvPr id="4" name="矩形 3"/>
            <p:cNvSpPr/>
            <p:nvPr userDrawn="1"/>
          </p:nvSpPr>
          <p:spPr>
            <a:xfrm>
              <a:off x="0" y="1143001"/>
              <a:ext cx="5156200" cy="4559300"/>
            </a:xfrm>
            <a:prstGeom prst="rect">
              <a:avLst/>
            </a:prstGeom>
            <a:blipFill>
              <a:blip r:embed="rId2"/>
              <a:srcRect/>
              <a:stretch>
                <a:fillRect t="-5285" b="-643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rot="5400000">
              <a:off x="1064292" y="1090339"/>
              <a:ext cx="6456934" cy="4677323"/>
            </a:xfrm>
            <a:custGeom>
              <a:avLst/>
              <a:gdLst>
                <a:gd name="connsiteX0" fmla="*/ 0 w 6456934"/>
                <a:gd name="connsiteY0" fmla="*/ 5566324 h 5566324"/>
                <a:gd name="connsiteX1" fmla="*/ 3228467 w 6456934"/>
                <a:gd name="connsiteY1" fmla="*/ 0 h 5566324"/>
                <a:gd name="connsiteX2" fmla="*/ 6456934 w 6456934"/>
                <a:gd name="connsiteY2" fmla="*/ 5566324 h 5566324"/>
                <a:gd name="connsiteX3" fmla="*/ 5501766 w 6456934"/>
                <a:gd name="connsiteY3" fmla="*/ 5566324 h 5566324"/>
                <a:gd name="connsiteX4" fmla="*/ 5501766 w 6456934"/>
                <a:gd name="connsiteY4" fmla="*/ 4953001 h 5566324"/>
                <a:gd name="connsiteX5" fmla="*/ 942467 w 6456934"/>
                <a:gd name="connsiteY5" fmla="*/ 4953001 h 5566324"/>
                <a:gd name="connsiteX6" fmla="*/ 942467 w 6456934"/>
                <a:gd name="connsiteY6" fmla="*/ 5566324 h 5566324"/>
                <a:gd name="connsiteX0-1" fmla="*/ 0 w 6456934"/>
                <a:gd name="connsiteY0-2" fmla="*/ 5566324 h 5566324"/>
                <a:gd name="connsiteX1-3" fmla="*/ 3228467 w 6456934"/>
                <a:gd name="connsiteY1-4" fmla="*/ 0 h 5566324"/>
                <a:gd name="connsiteX2-5" fmla="*/ 6456934 w 6456934"/>
                <a:gd name="connsiteY2-6" fmla="*/ 5566324 h 5566324"/>
                <a:gd name="connsiteX3-7" fmla="*/ 5501766 w 6456934"/>
                <a:gd name="connsiteY3-8" fmla="*/ 5566324 h 5566324"/>
                <a:gd name="connsiteX4-9" fmla="*/ 5501766 w 6456934"/>
                <a:gd name="connsiteY4-10" fmla="*/ 4953001 h 5566324"/>
                <a:gd name="connsiteX5-11" fmla="*/ 942467 w 6456934"/>
                <a:gd name="connsiteY5-12" fmla="*/ 5566324 h 5566324"/>
                <a:gd name="connsiteX6-13" fmla="*/ 0 w 6456934"/>
                <a:gd name="connsiteY6-14" fmla="*/ 5566324 h 5566324"/>
                <a:gd name="connsiteX0-15" fmla="*/ 5501766 w 6456934"/>
                <a:gd name="connsiteY0-16" fmla="*/ 4953001 h 5566324"/>
                <a:gd name="connsiteX1-17" fmla="*/ 942467 w 6456934"/>
                <a:gd name="connsiteY1-18" fmla="*/ 5566324 h 5566324"/>
                <a:gd name="connsiteX2-19" fmla="*/ 0 w 6456934"/>
                <a:gd name="connsiteY2-20" fmla="*/ 5566324 h 5566324"/>
                <a:gd name="connsiteX3-21" fmla="*/ 3228467 w 6456934"/>
                <a:gd name="connsiteY3-22" fmla="*/ 0 h 5566324"/>
                <a:gd name="connsiteX4-23" fmla="*/ 6456934 w 6456934"/>
                <a:gd name="connsiteY4-24" fmla="*/ 5566324 h 5566324"/>
                <a:gd name="connsiteX5-25" fmla="*/ 5501766 w 6456934"/>
                <a:gd name="connsiteY5-26" fmla="*/ 5566324 h 5566324"/>
                <a:gd name="connsiteX6-27" fmla="*/ 5593206 w 6456934"/>
                <a:gd name="connsiteY6-28" fmla="*/ 5044441 h 5566324"/>
                <a:gd name="connsiteX0-29" fmla="*/ 942467 w 6456934"/>
                <a:gd name="connsiteY0-30" fmla="*/ 5566324 h 5566324"/>
                <a:gd name="connsiteX1-31" fmla="*/ 0 w 6456934"/>
                <a:gd name="connsiteY1-32" fmla="*/ 5566324 h 5566324"/>
                <a:gd name="connsiteX2-33" fmla="*/ 3228467 w 6456934"/>
                <a:gd name="connsiteY2-34" fmla="*/ 0 h 5566324"/>
                <a:gd name="connsiteX3-35" fmla="*/ 6456934 w 6456934"/>
                <a:gd name="connsiteY3-36" fmla="*/ 5566324 h 5566324"/>
                <a:gd name="connsiteX4-37" fmla="*/ 5501766 w 6456934"/>
                <a:gd name="connsiteY4-38" fmla="*/ 5566324 h 5566324"/>
                <a:gd name="connsiteX5-39" fmla="*/ 5593206 w 6456934"/>
                <a:gd name="connsiteY5-40" fmla="*/ 5044441 h 5566324"/>
                <a:gd name="connsiteX0-41" fmla="*/ 942467 w 6456934"/>
                <a:gd name="connsiteY0-42" fmla="*/ 5566324 h 5566324"/>
                <a:gd name="connsiteX1-43" fmla="*/ 0 w 6456934"/>
                <a:gd name="connsiteY1-44" fmla="*/ 5566324 h 5566324"/>
                <a:gd name="connsiteX2-45" fmla="*/ 3228467 w 6456934"/>
                <a:gd name="connsiteY2-46" fmla="*/ 0 h 5566324"/>
                <a:gd name="connsiteX3-47" fmla="*/ 6456934 w 6456934"/>
                <a:gd name="connsiteY3-48" fmla="*/ 5566324 h 5566324"/>
                <a:gd name="connsiteX4-49" fmla="*/ 5501766 w 6456934"/>
                <a:gd name="connsiteY4-50" fmla="*/ 5566324 h 55663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56934" h="5566324">
                  <a:moveTo>
                    <a:pt x="942467" y="5566324"/>
                  </a:moveTo>
                  <a:lnTo>
                    <a:pt x="0" y="5566324"/>
                  </a:lnTo>
                  <a:lnTo>
                    <a:pt x="3228467" y="0"/>
                  </a:lnTo>
                  <a:lnTo>
                    <a:pt x="6456934" y="5566324"/>
                  </a:lnTo>
                  <a:lnTo>
                    <a:pt x="5501766" y="5566324"/>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矩形 4"/>
          <p:cNvSpPr/>
          <p:nvPr userDrawn="1"/>
        </p:nvSpPr>
        <p:spPr>
          <a:xfrm>
            <a:off x="0" y="1143000"/>
            <a:ext cx="12192000" cy="4559300"/>
          </a:xfrm>
          <a:prstGeom prst="rect">
            <a:avLst/>
          </a:prstGeom>
          <a:blipFill>
            <a:blip r:embed="rId2"/>
            <a:srcRect/>
            <a:stretch>
              <a:fillRect t="-77577" b="-2235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rot="5400000">
            <a:off x="414572" y="1090340"/>
            <a:ext cx="6456934" cy="4677323"/>
          </a:xfrm>
          <a:custGeom>
            <a:avLst/>
            <a:gdLst>
              <a:gd name="connsiteX0" fmla="*/ 0 w 6456934"/>
              <a:gd name="connsiteY0" fmla="*/ 5566324 h 5566324"/>
              <a:gd name="connsiteX1" fmla="*/ 3228467 w 6456934"/>
              <a:gd name="connsiteY1" fmla="*/ 0 h 5566324"/>
              <a:gd name="connsiteX2" fmla="*/ 6456934 w 6456934"/>
              <a:gd name="connsiteY2" fmla="*/ 5566324 h 5566324"/>
              <a:gd name="connsiteX3" fmla="*/ 5501766 w 6456934"/>
              <a:gd name="connsiteY3" fmla="*/ 5566324 h 5566324"/>
              <a:gd name="connsiteX4" fmla="*/ 5501766 w 6456934"/>
              <a:gd name="connsiteY4" fmla="*/ 4953001 h 5566324"/>
              <a:gd name="connsiteX5" fmla="*/ 942467 w 6456934"/>
              <a:gd name="connsiteY5" fmla="*/ 4953001 h 5566324"/>
              <a:gd name="connsiteX6" fmla="*/ 942467 w 6456934"/>
              <a:gd name="connsiteY6" fmla="*/ 5566324 h 5566324"/>
              <a:gd name="connsiteX0-1" fmla="*/ 0 w 6456934"/>
              <a:gd name="connsiteY0-2" fmla="*/ 5566324 h 5566324"/>
              <a:gd name="connsiteX1-3" fmla="*/ 3228467 w 6456934"/>
              <a:gd name="connsiteY1-4" fmla="*/ 0 h 5566324"/>
              <a:gd name="connsiteX2-5" fmla="*/ 6456934 w 6456934"/>
              <a:gd name="connsiteY2-6" fmla="*/ 5566324 h 5566324"/>
              <a:gd name="connsiteX3-7" fmla="*/ 5501766 w 6456934"/>
              <a:gd name="connsiteY3-8" fmla="*/ 5566324 h 5566324"/>
              <a:gd name="connsiteX4-9" fmla="*/ 5501766 w 6456934"/>
              <a:gd name="connsiteY4-10" fmla="*/ 4953001 h 5566324"/>
              <a:gd name="connsiteX5-11" fmla="*/ 942467 w 6456934"/>
              <a:gd name="connsiteY5-12" fmla="*/ 5566324 h 5566324"/>
              <a:gd name="connsiteX6-13" fmla="*/ 0 w 6456934"/>
              <a:gd name="connsiteY6-14" fmla="*/ 5566324 h 5566324"/>
              <a:gd name="connsiteX0-15" fmla="*/ 5501766 w 6456934"/>
              <a:gd name="connsiteY0-16" fmla="*/ 4953001 h 5566324"/>
              <a:gd name="connsiteX1-17" fmla="*/ 942467 w 6456934"/>
              <a:gd name="connsiteY1-18" fmla="*/ 5566324 h 5566324"/>
              <a:gd name="connsiteX2-19" fmla="*/ 0 w 6456934"/>
              <a:gd name="connsiteY2-20" fmla="*/ 5566324 h 5566324"/>
              <a:gd name="connsiteX3-21" fmla="*/ 3228467 w 6456934"/>
              <a:gd name="connsiteY3-22" fmla="*/ 0 h 5566324"/>
              <a:gd name="connsiteX4-23" fmla="*/ 6456934 w 6456934"/>
              <a:gd name="connsiteY4-24" fmla="*/ 5566324 h 5566324"/>
              <a:gd name="connsiteX5-25" fmla="*/ 5501766 w 6456934"/>
              <a:gd name="connsiteY5-26" fmla="*/ 5566324 h 5566324"/>
              <a:gd name="connsiteX6-27" fmla="*/ 5593206 w 6456934"/>
              <a:gd name="connsiteY6-28" fmla="*/ 5044441 h 5566324"/>
              <a:gd name="connsiteX0-29" fmla="*/ 942467 w 6456934"/>
              <a:gd name="connsiteY0-30" fmla="*/ 5566324 h 5566324"/>
              <a:gd name="connsiteX1-31" fmla="*/ 0 w 6456934"/>
              <a:gd name="connsiteY1-32" fmla="*/ 5566324 h 5566324"/>
              <a:gd name="connsiteX2-33" fmla="*/ 3228467 w 6456934"/>
              <a:gd name="connsiteY2-34" fmla="*/ 0 h 5566324"/>
              <a:gd name="connsiteX3-35" fmla="*/ 6456934 w 6456934"/>
              <a:gd name="connsiteY3-36" fmla="*/ 5566324 h 5566324"/>
              <a:gd name="connsiteX4-37" fmla="*/ 5501766 w 6456934"/>
              <a:gd name="connsiteY4-38" fmla="*/ 5566324 h 5566324"/>
              <a:gd name="connsiteX5-39" fmla="*/ 5593206 w 6456934"/>
              <a:gd name="connsiteY5-40" fmla="*/ 5044441 h 5566324"/>
              <a:gd name="connsiteX0-41" fmla="*/ 942467 w 6456934"/>
              <a:gd name="connsiteY0-42" fmla="*/ 5566324 h 5566324"/>
              <a:gd name="connsiteX1-43" fmla="*/ 0 w 6456934"/>
              <a:gd name="connsiteY1-44" fmla="*/ 5566324 h 5566324"/>
              <a:gd name="connsiteX2-45" fmla="*/ 3228467 w 6456934"/>
              <a:gd name="connsiteY2-46" fmla="*/ 0 h 5566324"/>
              <a:gd name="connsiteX3-47" fmla="*/ 6456934 w 6456934"/>
              <a:gd name="connsiteY3-48" fmla="*/ 5566324 h 5566324"/>
              <a:gd name="connsiteX4-49" fmla="*/ 5501766 w 6456934"/>
              <a:gd name="connsiteY4-50" fmla="*/ 5566324 h 55663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56934" h="5566324">
                <a:moveTo>
                  <a:pt x="942467" y="5566324"/>
                </a:moveTo>
                <a:lnTo>
                  <a:pt x="0" y="5566324"/>
                </a:lnTo>
                <a:lnTo>
                  <a:pt x="3228467" y="0"/>
                </a:lnTo>
                <a:lnTo>
                  <a:pt x="6456934" y="5566324"/>
                </a:lnTo>
                <a:lnTo>
                  <a:pt x="5501766" y="5566324"/>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6391274" y="1541463"/>
            <a:ext cx="5127623" cy="2134272"/>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304375" y="3364864"/>
            <a:ext cx="3450503"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1304377" y="3068593"/>
            <a:ext cx="3450503" cy="296271"/>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ags" Target="../tags/tag3.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7.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ags" Target="../tags/tag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ags" Target="../tags/tag6.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ags" Target="../tags/tag5.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4.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ags" Target="../tags/tag149.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tags" Target="../tags/tag15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ags" Target="../tags/tag14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tags" Target="../tags/tag152.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ags" Target="../tags/tag151.xml"/><Relationship Id="rId10" Type="http://schemas.openxmlformats.org/officeDocument/2006/relationships/slideLayout" Target="../slideLayouts/slideLayout74.xml"/><Relationship Id="rId19" Type="http://schemas.openxmlformats.org/officeDocument/2006/relationships/theme" Target="../theme/theme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ags" Target="../tags/tag1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6.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theme" Target="../theme/theme7.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8.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9.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xStyles>
    <p:titleStyle>
      <a:lvl1pPr algn="l" defTabSz="914400" rtl="0" eaLnBrk="1" fontAlgn="auto" latinLnBrk="0" hangingPunct="1">
        <a:lnSpc>
          <a:spcPct val="100000"/>
        </a:lnSpc>
        <a:spcBef>
          <a:spcPct val="0"/>
        </a:spcBef>
        <a:buNone/>
        <a:defRPr sz="2400" b="0"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CB084-51A8-4949-8ADD-2ED30B1DC960}"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E05E7-D406-411A-8D5A-4F315A1D10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l" defTabSz="914400" rtl="0" eaLnBrk="1" fontAlgn="auto" latinLnBrk="0" hangingPunct="1">
        <a:lnSpc>
          <a:spcPct val="100000"/>
        </a:lnSpc>
        <a:spcBef>
          <a:spcPct val="0"/>
        </a:spcBef>
        <a:buNone/>
        <a:defRPr sz="2400" b="0"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Lst>
  <p:hf sldNum="0"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2" Type="http://schemas.openxmlformats.org/officeDocument/2006/relationships/notesSlide" Target="../notesSlides/notesSlide10.xml"/><Relationship Id="rId16" Type="http://schemas.openxmlformats.org/officeDocument/2006/relationships/image" Target="../media/image43.pn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44.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jpe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jpe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55.xml"/><Relationship Id="rId5" Type="http://schemas.openxmlformats.org/officeDocument/2006/relationships/image" Target="../media/image5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notesSlide" Target="../notesSlides/notesSlide15.xml"/><Relationship Id="rId4"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9.xml"/><Relationship Id="rId1" Type="http://schemas.openxmlformats.org/officeDocument/2006/relationships/tags" Target="../tags/tag30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9.xml"/><Relationship Id="rId1" Type="http://schemas.openxmlformats.org/officeDocument/2006/relationships/tags" Target="../tags/tag30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309.xml"/><Relationship Id="rId1" Type="http://schemas.openxmlformats.org/officeDocument/2006/relationships/tags" Target="../tags/tag308.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9.xml"/><Relationship Id="rId1" Type="http://schemas.openxmlformats.org/officeDocument/2006/relationships/tags" Target="../tags/tag3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9.xml"/><Relationship Id="rId1" Type="http://schemas.openxmlformats.org/officeDocument/2006/relationships/tags" Target="../tags/tag3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9.xml"/><Relationship Id="rId1" Type="http://schemas.openxmlformats.org/officeDocument/2006/relationships/tags" Target="../tags/tag3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314.xml"/><Relationship Id="rId1" Type="http://schemas.openxmlformats.org/officeDocument/2006/relationships/tags" Target="../tags/tag31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ags" Target="../tags/tag3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9.xml"/><Relationship Id="rId1" Type="http://schemas.openxmlformats.org/officeDocument/2006/relationships/tags" Target="../tags/tag316.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9.xml"/><Relationship Id="rId1" Type="http://schemas.openxmlformats.org/officeDocument/2006/relationships/tags" Target="../tags/tag317.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9.xml"/><Relationship Id="rId1" Type="http://schemas.openxmlformats.org/officeDocument/2006/relationships/tags" Target="../tags/tag318.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9.xml"/><Relationship Id="rId1" Type="http://schemas.openxmlformats.org/officeDocument/2006/relationships/tags" Target="../tags/tag319.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7.xml"/><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9.xml"/><Relationship Id="rId1" Type="http://schemas.openxmlformats.org/officeDocument/2006/relationships/tags" Target="../tags/tag320.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9.xml"/><Relationship Id="rId1" Type="http://schemas.openxmlformats.org/officeDocument/2006/relationships/tags" Target="../tags/tag321.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9.xml"/><Relationship Id="rId1" Type="http://schemas.openxmlformats.org/officeDocument/2006/relationships/tags" Target="../tags/tag3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notesSlide" Target="../notesSlides/notesSlide34.xml"/><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slideLayout" Target="../slideLayouts/slideLayout6.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tags" Target="../tags/tag32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1.png"/><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notesSlide" Target="../notesSlides/notesSlide35.xml"/><Relationship Id="rId7" Type="http://schemas.openxmlformats.org/officeDocument/2006/relationships/image" Target="../media/image90.jpeg"/><Relationship Id="rId2" Type="http://schemas.openxmlformats.org/officeDocument/2006/relationships/slideLayout" Target="../slideLayouts/slideLayout7.xml"/><Relationship Id="rId1" Type="http://schemas.openxmlformats.org/officeDocument/2006/relationships/tags" Target="../tags/tag326.xml"/><Relationship Id="rId6" Type="http://schemas.openxmlformats.org/officeDocument/2006/relationships/image" Target="../media/image89.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54.xml"/><Relationship Id="rId1" Type="http://schemas.openxmlformats.org/officeDocument/2006/relationships/tags" Target="../tags/tag29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5.png"/><Relationship Id="rId2" Type="http://schemas.openxmlformats.org/officeDocument/2006/relationships/slideLayout" Target="../slideLayouts/slideLayout100.xml"/><Relationship Id="rId1" Type="http://schemas.openxmlformats.org/officeDocument/2006/relationships/tags" Target="../tags/tag29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7.xml"/><Relationship Id="rId7" Type="http://schemas.openxmlformats.org/officeDocument/2006/relationships/image" Target="../media/image28.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srcRect r="13581" b="-9346"/>
          <a:stretch>
            <a:fillRect/>
          </a:stretch>
        </p:blipFill>
        <p:spPr>
          <a:xfrm>
            <a:off x="4905375" y="1397000"/>
            <a:ext cx="7141845" cy="4464685"/>
          </a:xfrm>
          <a:prstGeom prst="ellipse">
            <a:avLst/>
          </a:prstGeom>
        </p:spPr>
      </p:pic>
      <p:grpSp>
        <p:nvGrpSpPr>
          <p:cNvPr id="9" name="组合 8"/>
          <p:cNvGrpSpPr/>
          <p:nvPr/>
        </p:nvGrpSpPr>
        <p:grpSpPr>
          <a:xfrm>
            <a:off x="-118745" y="2374900"/>
            <a:ext cx="5224780" cy="2508885"/>
            <a:chOff x="1625" y="3546"/>
            <a:chExt cx="8228" cy="3951"/>
          </a:xfrm>
        </p:grpSpPr>
        <p:sp>
          <p:nvSpPr>
            <p:cNvPr id="2" name="矩形 1"/>
            <p:cNvSpPr/>
            <p:nvPr/>
          </p:nvSpPr>
          <p:spPr>
            <a:xfrm>
              <a:off x="1625" y="3546"/>
              <a:ext cx="8229" cy="2470"/>
            </a:xfrm>
            <a:prstGeom prst="rect">
              <a:avLst/>
            </a:prstGeom>
          </p:spPr>
          <p:txBody>
            <a:bodyPr wrap="square">
              <a:spAutoFit/>
            </a:bodyPr>
            <a:lstStyle/>
            <a:p>
              <a:pPr>
                <a:lnSpc>
                  <a:spcPct val="150000"/>
                </a:lnSpc>
              </a:pPr>
              <a:r>
                <a:rPr kumimoji="1" lang="en-US" altLang="zh-CN" sz="4000" b="1" dirty="0">
                  <a:solidFill>
                    <a:srgbClr val="285C6C"/>
                  </a:solidFill>
                  <a:cs typeface="+mn-ea"/>
                  <a:sym typeface="+mn-lt"/>
                </a:rPr>
                <a:t>   </a:t>
              </a:r>
              <a:r>
                <a:rPr lang="zh-CN" altLang="en-US" sz="4000" b="1" dirty="0">
                  <a:solidFill>
                    <a:srgbClr val="285C6C"/>
                  </a:solidFill>
                  <a:latin typeface="微软雅黑" panose="020B0503020204020204" charset="-122"/>
                  <a:ea typeface="微软雅黑" panose="020B0503020204020204" charset="-122"/>
                  <a:sym typeface="+mn-ea"/>
                </a:rPr>
                <a:t>领域知识问答测评</a:t>
              </a:r>
            </a:p>
            <a:p>
              <a:pPr algn="ctr">
                <a:lnSpc>
                  <a:spcPct val="150000"/>
                </a:lnSpc>
              </a:pPr>
              <a:r>
                <a:rPr lang="zh-CN" altLang="en-US" sz="2400" b="1" dirty="0">
                  <a:solidFill>
                    <a:srgbClr val="285C6C"/>
                  </a:solidFill>
                  <a:latin typeface="微软雅黑" panose="020B0503020204020204" charset="-122"/>
                  <a:ea typeface="微软雅黑" panose="020B0503020204020204" charset="-122"/>
                  <a:sym typeface="+mn-ea"/>
                </a:rPr>
                <a:t>中航信移动科技有限公司</a:t>
              </a:r>
            </a:p>
          </p:txBody>
        </p:sp>
        <p:sp>
          <p:nvSpPr>
            <p:cNvPr id="6150" name="矩形 14"/>
            <p:cNvSpPr/>
            <p:nvPr/>
          </p:nvSpPr>
          <p:spPr>
            <a:xfrm>
              <a:off x="2624" y="6751"/>
              <a:ext cx="6231" cy="747"/>
            </a:xfrm>
            <a:prstGeom prst="rect">
              <a:avLst/>
            </a:prstGeom>
            <a:solidFill>
              <a:srgbClr val="60BC60">
                <a:alpha val="85000"/>
              </a:srgbClr>
            </a:solidFill>
            <a:ln w="9525">
              <a:noFill/>
            </a:ln>
          </p:spPr>
          <p:txBody>
            <a:bodyPr anchor="ctr"/>
            <a:lstStyle/>
            <a:p>
              <a:pPr algn="ctr" defTabSz="0" eaLnBrk="0" hangingPunct="0">
                <a:tabLst>
                  <a:tab pos="0" algn="l"/>
                </a:tabLst>
              </a:pPr>
              <a:r>
                <a:rPr lang="zh-CN" altLang="en-US" sz="2000" b="1" dirty="0">
                  <a:solidFill>
                    <a:schemeClr val="bg1"/>
                  </a:solidFill>
                  <a:latin typeface="微软雅黑" panose="020B0503020204020204" charset="-122"/>
                  <a:ea typeface="微软雅黑" panose="020B0503020204020204" charset="-122"/>
                </a:rPr>
                <a:t>张丽颖  自然语言处理技术负责人</a:t>
              </a:r>
            </a:p>
          </p:txBody>
        </p:sp>
      </p:grpSp>
      <p:grpSp>
        <p:nvGrpSpPr>
          <p:cNvPr id="8" name="组合 7"/>
          <p:cNvGrpSpPr/>
          <p:nvPr/>
        </p:nvGrpSpPr>
        <p:grpSpPr>
          <a:xfrm>
            <a:off x="636270" y="318770"/>
            <a:ext cx="5051087" cy="1049223"/>
            <a:chOff x="1065" y="249"/>
            <a:chExt cx="6093" cy="1266"/>
          </a:xfrm>
        </p:grpSpPr>
        <p:pic>
          <p:nvPicPr>
            <p:cNvPr id="6" name="图片 5"/>
            <p:cNvPicPr>
              <a:picLocks noChangeAspect="1"/>
            </p:cNvPicPr>
            <p:nvPr/>
          </p:nvPicPr>
          <p:blipFill>
            <a:blip r:embed="rId5"/>
            <a:stretch>
              <a:fillRect/>
            </a:stretch>
          </p:blipFill>
          <p:spPr>
            <a:xfrm>
              <a:off x="5993" y="439"/>
              <a:ext cx="1165" cy="879"/>
            </a:xfrm>
            <a:prstGeom prst="rect">
              <a:avLst/>
            </a:prstGeom>
          </p:spPr>
        </p:pic>
        <p:pic>
          <p:nvPicPr>
            <p:cNvPr id="7" name="图片 6"/>
            <p:cNvPicPr>
              <a:picLocks noChangeAspect="1"/>
            </p:cNvPicPr>
            <p:nvPr/>
          </p:nvPicPr>
          <p:blipFill>
            <a:blip r:embed="rId6"/>
            <a:stretch>
              <a:fillRect/>
            </a:stretch>
          </p:blipFill>
          <p:spPr>
            <a:xfrm>
              <a:off x="1065" y="249"/>
              <a:ext cx="3445" cy="1266"/>
            </a:xfrm>
            <a:prstGeom prst="rect">
              <a:avLst/>
            </a:prstGeom>
          </p:spPr>
        </p:pic>
      </p:grpSp>
      <p:pic>
        <p:nvPicPr>
          <p:cNvPr id="5" name="图片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91865" y="274955"/>
            <a:ext cx="1130935" cy="1130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367030"/>
            <a:ext cx="819150" cy="447675"/>
          </a:xfrm>
          <a:prstGeom prst="rect">
            <a:avLst/>
          </a:prstGeom>
        </p:spPr>
      </p:pic>
      <p:sp>
        <p:nvSpPr>
          <p:cNvPr id="4" name="文本框 3"/>
          <p:cNvSpPr txBox="1"/>
          <p:nvPr/>
        </p:nvSpPr>
        <p:spPr>
          <a:xfrm>
            <a:off x="818515" y="354330"/>
            <a:ext cx="8247380" cy="460375"/>
          </a:xfrm>
          <a:prstGeom prst="rect">
            <a:avLst/>
          </a:prstGeom>
          <a:noFill/>
        </p:spPr>
        <p:txBody>
          <a:bodyPr wrap="square" rtlCol="0">
            <a:spAutoFit/>
          </a:bodyPr>
          <a:lstStyle/>
          <a:p>
            <a:r>
              <a:rPr lang="en-US" altLang="zh-CN" sz="2400" spc="300" dirty="0">
                <a:solidFill>
                  <a:schemeClr val="accent3">
                    <a:lumMod val="50000"/>
                  </a:schemeClr>
                </a:solidFill>
                <a:latin typeface="微软雅黑" panose="020B0503020204020204" charset="-122"/>
                <a:ea typeface="微软雅黑" panose="020B0503020204020204" charset="-122"/>
              </a:rPr>
              <a:t>1.4 </a:t>
            </a:r>
            <a:r>
              <a:rPr lang="zh-CN" altLang="en-US" sz="2400" spc="300" dirty="0">
                <a:solidFill>
                  <a:schemeClr val="accent3">
                    <a:lumMod val="50000"/>
                  </a:schemeClr>
                </a:solidFill>
                <a:latin typeface="微软雅黑" panose="020B0503020204020204" charset="-122"/>
                <a:ea typeface="微软雅黑" panose="020B0503020204020204" charset="-122"/>
              </a:rPr>
              <a:t>航旅</a:t>
            </a:r>
            <a:r>
              <a:rPr lang="en-US" altLang="zh-CN" sz="2400" spc="300" dirty="0">
                <a:solidFill>
                  <a:schemeClr val="accent3">
                    <a:lumMod val="50000"/>
                  </a:schemeClr>
                </a:solidFill>
                <a:latin typeface="微软雅黑" panose="020B0503020204020204" charset="-122"/>
                <a:ea typeface="微软雅黑" panose="020B0503020204020204" charset="-122"/>
              </a:rPr>
              <a:t>NLP</a:t>
            </a:r>
            <a:r>
              <a:rPr lang="zh-CN" altLang="en-US" sz="2400" spc="300" dirty="0">
                <a:solidFill>
                  <a:schemeClr val="accent3">
                    <a:lumMod val="50000"/>
                  </a:schemeClr>
                </a:solidFill>
                <a:latin typeface="微软雅黑" panose="020B0503020204020204" charset="-122"/>
                <a:ea typeface="微软雅黑" panose="020B0503020204020204" charset="-122"/>
              </a:rPr>
              <a:t>研究成果——建设民航知识图谱</a:t>
            </a:r>
          </a:p>
        </p:txBody>
      </p:sp>
      <p:grpSp>
        <p:nvGrpSpPr>
          <p:cNvPr id="19" name="组合 18"/>
          <p:cNvGrpSpPr/>
          <p:nvPr/>
        </p:nvGrpSpPr>
        <p:grpSpPr>
          <a:xfrm>
            <a:off x="72390" y="995680"/>
            <a:ext cx="12305030" cy="5757545"/>
            <a:chOff x="114" y="1568"/>
            <a:chExt cx="19378" cy="9067"/>
          </a:xfrm>
        </p:grpSpPr>
        <p:sp>
          <p:nvSpPr>
            <p:cNvPr id="134" name="圆角矩形 114"/>
            <p:cNvSpPr/>
            <p:nvPr/>
          </p:nvSpPr>
          <p:spPr>
            <a:xfrm>
              <a:off x="16064" y="1592"/>
              <a:ext cx="3010" cy="8302"/>
            </a:xfrm>
            <a:prstGeom prst="roundRect">
              <a:avLst/>
            </a:prstGeom>
            <a:solidFill>
              <a:srgbClr val="CEE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20" name="流程图: 可选过程 107"/>
            <p:cNvSpPr/>
            <p:nvPr/>
          </p:nvSpPr>
          <p:spPr>
            <a:xfrm>
              <a:off x="114" y="1592"/>
              <a:ext cx="5072" cy="8302"/>
            </a:xfrm>
            <a:custGeom>
              <a:avLst/>
              <a:gdLst>
                <a:gd name="connsiteX0" fmla="*/ 0 w 3204210"/>
                <a:gd name="connsiteY0" fmla="*/ 534035 h 5696323"/>
                <a:gd name="connsiteX1" fmla="*/ 534035 w 3204210"/>
                <a:gd name="connsiteY1" fmla="*/ 0 h 5696323"/>
                <a:gd name="connsiteX2" fmla="*/ 2670175 w 3204210"/>
                <a:gd name="connsiteY2" fmla="*/ 0 h 5696323"/>
                <a:gd name="connsiteX3" fmla="*/ 3204210 w 3204210"/>
                <a:gd name="connsiteY3" fmla="*/ 534035 h 5696323"/>
                <a:gd name="connsiteX4" fmla="*/ 3204210 w 3204210"/>
                <a:gd name="connsiteY4" fmla="*/ 5162288 h 5696323"/>
                <a:gd name="connsiteX5" fmla="*/ 2670175 w 3204210"/>
                <a:gd name="connsiteY5" fmla="*/ 5696323 h 5696323"/>
                <a:gd name="connsiteX6" fmla="*/ 534035 w 3204210"/>
                <a:gd name="connsiteY6" fmla="*/ 5696323 h 5696323"/>
                <a:gd name="connsiteX7" fmla="*/ 0 w 3204210"/>
                <a:gd name="connsiteY7" fmla="*/ 5162288 h 5696323"/>
                <a:gd name="connsiteX8" fmla="*/ 0 w 3204210"/>
                <a:gd name="connsiteY8" fmla="*/ 534035 h 5696323"/>
                <a:gd name="connsiteX0-1" fmla="*/ 0 w 3208590"/>
                <a:gd name="connsiteY0-2" fmla="*/ 534035 h 5696323"/>
                <a:gd name="connsiteX1-3" fmla="*/ 534035 w 3208590"/>
                <a:gd name="connsiteY1-4" fmla="*/ 0 h 5696323"/>
                <a:gd name="connsiteX2-5" fmla="*/ 2670175 w 3208590"/>
                <a:gd name="connsiteY2-6" fmla="*/ 0 h 5696323"/>
                <a:gd name="connsiteX3-7" fmla="*/ 3204210 w 3208590"/>
                <a:gd name="connsiteY3-8" fmla="*/ 534035 h 5696323"/>
                <a:gd name="connsiteX4-9" fmla="*/ 3204210 w 3208590"/>
                <a:gd name="connsiteY4-10" fmla="*/ 5162288 h 5696323"/>
                <a:gd name="connsiteX5-11" fmla="*/ 2966010 w 3208590"/>
                <a:gd name="connsiteY5-12" fmla="*/ 5696323 h 5696323"/>
                <a:gd name="connsiteX6-13" fmla="*/ 534035 w 3208590"/>
                <a:gd name="connsiteY6-14" fmla="*/ 5696323 h 5696323"/>
                <a:gd name="connsiteX7-15" fmla="*/ 0 w 3208590"/>
                <a:gd name="connsiteY7-16" fmla="*/ 5162288 h 5696323"/>
                <a:gd name="connsiteX8-17" fmla="*/ 0 w 3208590"/>
                <a:gd name="connsiteY8-18" fmla="*/ 534035 h 5696323"/>
                <a:gd name="connsiteX0-19" fmla="*/ 0 w 3219886"/>
                <a:gd name="connsiteY0-20" fmla="*/ 534035 h 5696323"/>
                <a:gd name="connsiteX1-21" fmla="*/ 534035 w 3219886"/>
                <a:gd name="connsiteY1-22" fmla="*/ 0 h 5696323"/>
                <a:gd name="connsiteX2-23" fmla="*/ 2670175 w 3219886"/>
                <a:gd name="connsiteY2-24" fmla="*/ 0 h 5696323"/>
                <a:gd name="connsiteX3-25" fmla="*/ 3204210 w 3219886"/>
                <a:gd name="connsiteY3-26" fmla="*/ 534035 h 5696323"/>
                <a:gd name="connsiteX4-27" fmla="*/ 3217657 w 3219886"/>
                <a:gd name="connsiteY4-28" fmla="*/ 5310206 h 5696323"/>
                <a:gd name="connsiteX5-29" fmla="*/ 2966010 w 3219886"/>
                <a:gd name="connsiteY5-30" fmla="*/ 5696323 h 5696323"/>
                <a:gd name="connsiteX6-31" fmla="*/ 534035 w 3219886"/>
                <a:gd name="connsiteY6-32" fmla="*/ 5696323 h 5696323"/>
                <a:gd name="connsiteX7-33" fmla="*/ 0 w 3219886"/>
                <a:gd name="connsiteY7-34" fmla="*/ 5162288 h 5696323"/>
                <a:gd name="connsiteX8-35" fmla="*/ 0 w 3219886"/>
                <a:gd name="connsiteY8-36" fmla="*/ 534035 h 5696323"/>
                <a:gd name="connsiteX0-37" fmla="*/ 0 w 3219886"/>
                <a:gd name="connsiteY0-38" fmla="*/ 534035 h 5696323"/>
                <a:gd name="connsiteX1-39" fmla="*/ 534035 w 3219886"/>
                <a:gd name="connsiteY1-40" fmla="*/ 0 h 5696323"/>
                <a:gd name="connsiteX2-41" fmla="*/ 2670175 w 3219886"/>
                <a:gd name="connsiteY2-42" fmla="*/ 0 h 5696323"/>
                <a:gd name="connsiteX3-43" fmla="*/ 3204210 w 3219886"/>
                <a:gd name="connsiteY3-44" fmla="*/ 305435 h 5696323"/>
                <a:gd name="connsiteX4-45" fmla="*/ 3217657 w 3219886"/>
                <a:gd name="connsiteY4-46" fmla="*/ 5310206 h 5696323"/>
                <a:gd name="connsiteX5-47" fmla="*/ 2966010 w 3219886"/>
                <a:gd name="connsiteY5-48" fmla="*/ 5696323 h 5696323"/>
                <a:gd name="connsiteX6-49" fmla="*/ 534035 w 3219886"/>
                <a:gd name="connsiteY6-50" fmla="*/ 5696323 h 5696323"/>
                <a:gd name="connsiteX7-51" fmla="*/ 0 w 3219886"/>
                <a:gd name="connsiteY7-52" fmla="*/ 5162288 h 5696323"/>
                <a:gd name="connsiteX8-53" fmla="*/ 0 w 3219886"/>
                <a:gd name="connsiteY8-54" fmla="*/ 534035 h 5696323"/>
                <a:gd name="connsiteX0-55" fmla="*/ 0 w 3219886"/>
                <a:gd name="connsiteY0-56" fmla="*/ 534035 h 5696323"/>
                <a:gd name="connsiteX1-57" fmla="*/ 534035 w 3219886"/>
                <a:gd name="connsiteY1-58" fmla="*/ 0 h 5696323"/>
                <a:gd name="connsiteX2-59" fmla="*/ 2858434 w 3219886"/>
                <a:gd name="connsiteY2-60" fmla="*/ 13447 h 5696323"/>
                <a:gd name="connsiteX3-61" fmla="*/ 3204210 w 3219886"/>
                <a:gd name="connsiteY3-62" fmla="*/ 305435 h 5696323"/>
                <a:gd name="connsiteX4-63" fmla="*/ 3217657 w 3219886"/>
                <a:gd name="connsiteY4-64" fmla="*/ 5310206 h 5696323"/>
                <a:gd name="connsiteX5-65" fmla="*/ 2966010 w 3219886"/>
                <a:gd name="connsiteY5-66" fmla="*/ 5696323 h 5696323"/>
                <a:gd name="connsiteX6-67" fmla="*/ 534035 w 3219886"/>
                <a:gd name="connsiteY6-68" fmla="*/ 5696323 h 5696323"/>
                <a:gd name="connsiteX7-69" fmla="*/ 0 w 3219886"/>
                <a:gd name="connsiteY7-70" fmla="*/ 5162288 h 5696323"/>
                <a:gd name="connsiteX8-71" fmla="*/ 0 w 3219886"/>
                <a:gd name="connsiteY8-72" fmla="*/ 534035 h 5696323"/>
                <a:gd name="connsiteX0-73" fmla="*/ 845 w 3220731"/>
                <a:gd name="connsiteY0-74" fmla="*/ 534035 h 5696323"/>
                <a:gd name="connsiteX1-75" fmla="*/ 265939 w 3220731"/>
                <a:gd name="connsiteY1-76" fmla="*/ 0 h 5696323"/>
                <a:gd name="connsiteX2-77" fmla="*/ 2859279 w 3220731"/>
                <a:gd name="connsiteY2-78" fmla="*/ 13447 h 5696323"/>
                <a:gd name="connsiteX3-79" fmla="*/ 3205055 w 3220731"/>
                <a:gd name="connsiteY3-80" fmla="*/ 305435 h 5696323"/>
                <a:gd name="connsiteX4-81" fmla="*/ 3218502 w 3220731"/>
                <a:gd name="connsiteY4-82" fmla="*/ 5310206 h 5696323"/>
                <a:gd name="connsiteX5-83" fmla="*/ 2966855 w 3220731"/>
                <a:gd name="connsiteY5-84" fmla="*/ 5696323 h 5696323"/>
                <a:gd name="connsiteX6-85" fmla="*/ 534880 w 3220731"/>
                <a:gd name="connsiteY6-86" fmla="*/ 5696323 h 5696323"/>
                <a:gd name="connsiteX7-87" fmla="*/ 845 w 3220731"/>
                <a:gd name="connsiteY7-88" fmla="*/ 5162288 h 5696323"/>
                <a:gd name="connsiteX8-89" fmla="*/ 845 w 3220731"/>
                <a:gd name="connsiteY8-90" fmla="*/ 534035 h 5696323"/>
                <a:gd name="connsiteX0-91" fmla="*/ 845 w 3220731"/>
                <a:gd name="connsiteY0-92" fmla="*/ 359223 h 5696323"/>
                <a:gd name="connsiteX1-93" fmla="*/ 265939 w 3220731"/>
                <a:gd name="connsiteY1-94" fmla="*/ 0 h 5696323"/>
                <a:gd name="connsiteX2-95" fmla="*/ 2859279 w 3220731"/>
                <a:gd name="connsiteY2-96" fmla="*/ 13447 h 5696323"/>
                <a:gd name="connsiteX3-97" fmla="*/ 3205055 w 3220731"/>
                <a:gd name="connsiteY3-98" fmla="*/ 305435 h 5696323"/>
                <a:gd name="connsiteX4-99" fmla="*/ 3218502 w 3220731"/>
                <a:gd name="connsiteY4-100" fmla="*/ 5310206 h 5696323"/>
                <a:gd name="connsiteX5-101" fmla="*/ 2966855 w 3220731"/>
                <a:gd name="connsiteY5-102" fmla="*/ 5696323 h 5696323"/>
                <a:gd name="connsiteX6-103" fmla="*/ 534880 w 3220731"/>
                <a:gd name="connsiteY6-104" fmla="*/ 5696323 h 5696323"/>
                <a:gd name="connsiteX7-105" fmla="*/ 845 w 3220731"/>
                <a:gd name="connsiteY7-106" fmla="*/ 5162288 h 5696323"/>
                <a:gd name="connsiteX8-107" fmla="*/ 845 w 3220731"/>
                <a:gd name="connsiteY8-108" fmla="*/ 359223 h 5696323"/>
                <a:gd name="connsiteX0-109" fmla="*/ 845 w 3220731"/>
                <a:gd name="connsiteY0-110" fmla="*/ 359223 h 5696487"/>
                <a:gd name="connsiteX1-111" fmla="*/ 265939 w 3220731"/>
                <a:gd name="connsiteY1-112" fmla="*/ 0 h 5696487"/>
                <a:gd name="connsiteX2-113" fmla="*/ 2859279 w 3220731"/>
                <a:gd name="connsiteY2-114" fmla="*/ 13447 h 5696487"/>
                <a:gd name="connsiteX3-115" fmla="*/ 3205055 w 3220731"/>
                <a:gd name="connsiteY3-116" fmla="*/ 305435 h 5696487"/>
                <a:gd name="connsiteX4-117" fmla="*/ 3218502 w 3220731"/>
                <a:gd name="connsiteY4-118" fmla="*/ 5310206 h 5696487"/>
                <a:gd name="connsiteX5-119" fmla="*/ 2966855 w 3220731"/>
                <a:gd name="connsiteY5-120" fmla="*/ 5696323 h 5696487"/>
                <a:gd name="connsiteX6-121" fmla="*/ 534880 w 3220731"/>
                <a:gd name="connsiteY6-122" fmla="*/ 5696323 h 5696487"/>
                <a:gd name="connsiteX7-123" fmla="*/ 845 w 3220731"/>
                <a:gd name="connsiteY7-124" fmla="*/ 5417782 h 5696487"/>
                <a:gd name="connsiteX8-125" fmla="*/ 845 w 3220731"/>
                <a:gd name="connsiteY8-126" fmla="*/ 359223 h 5696487"/>
                <a:gd name="connsiteX0-127" fmla="*/ 845 w 3220731"/>
                <a:gd name="connsiteY0-128" fmla="*/ 359223 h 5709771"/>
                <a:gd name="connsiteX1-129" fmla="*/ 265939 w 3220731"/>
                <a:gd name="connsiteY1-130" fmla="*/ 0 h 5709771"/>
                <a:gd name="connsiteX2-131" fmla="*/ 2859279 w 3220731"/>
                <a:gd name="connsiteY2-132" fmla="*/ 13447 h 5709771"/>
                <a:gd name="connsiteX3-133" fmla="*/ 3205055 w 3220731"/>
                <a:gd name="connsiteY3-134" fmla="*/ 305435 h 5709771"/>
                <a:gd name="connsiteX4-135" fmla="*/ 3218502 w 3220731"/>
                <a:gd name="connsiteY4-136" fmla="*/ 5310206 h 5709771"/>
                <a:gd name="connsiteX5-137" fmla="*/ 2966855 w 3220731"/>
                <a:gd name="connsiteY5-138" fmla="*/ 5696323 h 5709771"/>
                <a:gd name="connsiteX6-139" fmla="*/ 346621 w 3220731"/>
                <a:gd name="connsiteY6-140" fmla="*/ 5709770 h 5709771"/>
                <a:gd name="connsiteX7-141" fmla="*/ 845 w 3220731"/>
                <a:gd name="connsiteY7-142" fmla="*/ 5417782 h 5709771"/>
                <a:gd name="connsiteX8-143" fmla="*/ 845 w 3220731"/>
                <a:gd name="connsiteY8-144" fmla="*/ 359223 h 5709771"/>
                <a:gd name="connsiteX0-145" fmla="*/ 845 w 3220731"/>
                <a:gd name="connsiteY0-146" fmla="*/ 359223 h 5709771"/>
                <a:gd name="connsiteX1-147" fmla="*/ 265939 w 3220731"/>
                <a:gd name="connsiteY1-148" fmla="*/ 0 h 5709771"/>
                <a:gd name="connsiteX2-149" fmla="*/ 2939961 w 3220731"/>
                <a:gd name="connsiteY2-150" fmla="*/ 26894 h 5709771"/>
                <a:gd name="connsiteX3-151" fmla="*/ 3205055 w 3220731"/>
                <a:gd name="connsiteY3-152" fmla="*/ 305435 h 5709771"/>
                <a:gd name="connsiteX4-153" fmla="*/ 3218502 w 3220731"/>
                <a:gd name="connsiteY4-154" fmla="*/ 5310206 h 5709771"/>
                <a:gd name="connsiteX5-155" fmla="*/ 2966855 w 3220731"/>
                <a:gd name="connsiteY5-156" fmla="*/ 5696323 h 5709771"/>
                <a:gd name="connsiteX6-157" fmla="*/ 346621 w 3220731"/>
                <a:gd name="connsiteY6-158" fmla="*/ 5709770 h 5709771"/>
                <a:gd name="connsiteX7-159" fmla="*/ 845 w 3220731"/>
                <a:gd name="connsiteY7-160" fmla="*/ 5417782 h 5709771"/>
                <a:gd name="connsiteX8-161" fmla="*/ 845 w 3220731"/>
                <a:gd name="connsiteY8-162" fmla="*/ 359223 h 5709771"/>
                <a:gd name="connsiteX0-163" fmla="*/ 845 w 3220731"/>
                <a:gd name="connsiteY0-164" fmla="*/ 359223 h 5709771"/>
                <a:gd name="connsiteX1-165" fmla="*/ 265939 w 3220731"/>
                <a:gd name="connsiteY1-166" fmla="*/ 0 h 5709771"/>
                <a:gd name="connsiteX2-167" fmla="*/ 2939961 w 3220731"/>
                <a:gd name="connsiteY2-168" fmla="*/ 26894 h 5709771"/>
                <a:gd name="connsiteX3-169" fmla="*/ 3205055 w 3220731"/>
                <a:gd name="connsiteY3-170" fmla="*/ 278540 h 5709771"/>
                <a:gd name="connsiteX4-171" fmla="*/ 3218502 w 3220731"/>
                <a:gd name="connsiteY4-172" fmla="*/ 5310206 h 5709771"/>
                <a:gd name="connsiteX5-173" fmla="*/ 2966855 w 3220731"/>
                <a:gd name="connsiteY5-174" fmla="*/ 5696323 h 5709771"/>
                <a:gd name="connsiteX6-175" fmla="*/ 346621 w 3220731"/>
                <a:gd name="connsiteY6-176" fmla="*/ 5709770 h 5709771"/>
                <a:gd name="connsiteX7-177" fmla="*/ 845 w 3220731"/>
                <a:gd name="connsiteY7-178" fmla="*/ 5417782 h 5709771"/>
                <a:gd name="connsiteX8-179" fmla="*/ 845 w 3220731"/>
                <a:gd name="connsiteY8-180" fmla="*/ 359223 h 57097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20731" h="5709771">
                  <a:moveTo>
                    <a:pt x="845" y="359223"/>
                  </a:moveTo>
                  <a:cubicBezTo>
                    <a:pt x="845" y="64284"/>
                    <a:pt x="-29000" y="0"/>
                    <a:pt x="265939" y="0"/>
                  </a:cubicBezTo>
                  <a:lnTo>
                    <a:pt x="2939961" y="26894"/>
                  </a:lnTo>
                  <a:cubicBezTo>
                    <a:pt x="3234900" y="26894"/>
                    <a:pt x="3205055" y="-16399"/>
                    <a:pt x="3205055" y="278540"/>
                  </a:cubicBezTo>
                  <a:cubicBezTo>
                    <a:pt x="3209537" y="1870597"/>
                    <a:pt x="3214020" y="3718149"/>
                    <a:pt x="3218502" y="5310206"/>
                  </a:cubicBezTo>
                  <a:cubicBezTo>
                    <a:pt x="3218502" y="5605145"/>
                    <a:pt x="3261794" y="5696323"/>
                    <a:pt x="2966855" y="5696323"/>
                  </a:cubicBezTo>
                  <a:lnTo>
                    <a:pt x="346621" y="5709770"/>
                  </a:lnTo>
                  <a:cubicBezTo>
                    <a:pt x="51682" y="5709770"/>
                    <a:pt x="845" y="5712721"/>
                    <a:pt x="845" y="5417782"/>
                  </a:cubicBezTo>
                  <a:lnTo>
                    <a:pt x="845" y="359223"/>
                  </a:lnTo>
                  <a:close/>
                </a:path>
              </a:pathLst>
            </a:custGeom>
            <a:noFill/>
            <a:ln w="28575" cmpd="sng">
              <a:solidFill>
                <a:srgbClr val="0070C0"/>
              </a:solidFill>
              <a:prstDash val="sysDash"/>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dirty="0">
                <a:latin typeface="微软雅黑" panose="020B0503020204020204" charset="-122"/>
                <a:ea typeface="微软雅黑" panose="020B0503020204020204" charset="-122"/>
              </a:endParaRPr>
            </a:p>
          </p:txBody>
        </p:sp>
        <p:sp>
          <p:nvSpPr>
            <p:cNvPr id="23" name="文本框 10"/>
            <p:cNvSpPr txBox="1"/>
            <p:nvPr/>
          </p:nvSpPr>
          <p:spPr>
            <a:xfrm>
              <a:off x="1431" y="1607"/>
              <a:ext cx="2619" cy="483"/>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非结构化数据</a:t>
              </a:r>
            </a:p>
          </p:txBody>
        </p:sp>
        <p:sp>
          <p:nvSpPr>
            <p:cNvPr id="21" name="矩形: 圆角 51"/>
            <p:cNvSpPr/>
            <p:nvPr/>
          </p:nvSpPr>
          <p:spPr>
            <a:xfrm>
              <a:off x="5775" y="1607"/>
              <a:ext cx="5982" cy="3878"/>
            </a:xfrm>
            <a:prstGeom prst="roundRect">
              <a:avLst>
                <a:gd name="adj" fmla="val 13221"/>
              </a:avLst>
            </a:prstGeom>
            <a:noFill/>
            <a:ln w="19050">
              <a:solidFill>
                <a:schemeClr val="accent6">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51"/>
            <p:cNvSpPr/>
            <p:nvPr/>
          </p:nvSpPr>
          <p:spPr>
            <a:xfrm>
              <a:off x="5775" y="5785"/>
              <a:ext cx="5982" cy="4149"/>
            </a:xfrm>
            <a:prstGeom prst="roundRect">
              <a:avLst>
                <a:gd name="adj" fmla="val 13221"/>
              </a:avLst>
            </a:prstGeom>
            <a:noFill/>
            <a:ln w="19050">
              <a:solidFill>
                <a:schemeClr val="accent6">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47"/>
            <p:cNvSpPr/>
            <p:nvPr/>
          </p:nvSpPr>
          <p:spPr>
            <a:xfrm>
              <a:off x="15617" y="5500"/>
              <a:ext cx="409" cy="462"/>
            </a:xfrm>
            <a:prstGeom prst="rightArrow">
              <a:avLst/>
            </a:pr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95" dirty="0">
                <a:latin typeface="微软雅黑" panose="020B0503020204020204" charset="-122"/>
                <a:ea typeface="微软雅黑" panose="020B0503020204020204" charset="-122"/>
              </a:endParaRPr>
            </a:p>
          </p:txBody>
        </p:sp>
        <p:sp>
          <p:nvSpPr>
            <p:cNvPr id="46" name="右箭头 47"/>
            <p:cNvSpPr/>
            <p:nvPr/>
          </p:nvSpPr>
          <p:spPr>
            <a:xfrm>
              <a:off x="5298" y="8325"/>
              <a:ext cx="409" cy="462"/>
            </a:xfrm>
            <a:prstGeom prst="rightArrow">
              <a:avLst/>
            </a:pr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95" dirty="0">
                <a:latin typeface="微软雅黑" panose="020B0503020204020204" charset="-122"/>
                <a:ea typeface="微软雅黑" panose="020B0503020204020204" charset="-122"/>
              </a:endParaRPr>
            </a:p>
          </p:txBody>
        </p:sp>
        <p:sp>
          <p:nvSpPr>
            <p:cNvPr id="47" name="文本框 103"/>
            <p:cNvSpPr txBox="1"/>
            <p:nvPr/>
          </p:nvSpPr>
          <p:spPr>
            <a:xfrm>
              <a:off x="4977" y="2094"/>
              <a:ext cx="987" cy="483"/>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体系</a:t>
              </a:r>
            </a:p>
          </p:txBody>
        </p:sp>
        <p:sp>
          <p:nvSpPr>
            <p:cNvPr id="48" name="文本框 103"/>
            <p:cNvSpPr txBox="1"/>
            <p:nvPr/>
          </p:nvSpPr>
          <p:spPr>
            <a:xfrm>
              <a:off x="4977" y="2911"/>
              <a:ext cx="987" cy="485"/>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构建</a:t>
              </a:r>
            </a:p>
          </p:txBody>
        </p:sp>
        <p:sp>
          <p:nvSpPr>
            <p:cNvPr id="49" name="右箭头 48"/>
            <p:cNvSpPr/>
            <p:nvPr/>
          </p:nvSpPr>
          <p:spPr>
            <a:xfrm>
              <a:off x="7434" y="2472"/>
              <a:ext cx="416" cy="153"/>
            </a:xfrm>
            <a:prstGeom prst="rightArrow">
              <a:avLst/>
            </a:prstGeom>
            <a:solidFill>
              <a:srgbClr val="ADB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11"/>
            <p:cNvSpPr txBox="1"/>
            <p:nvPr/>
          </p:nvSpPr>
          <p:spPr>
            <a:xfrm>
              <a:off x="3072" y="5779"/>
              <a:ext cx="2243" cy="48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结构化数据</a:t>
              </a:r>
            </a:p>
          </p:txBody>
        </p:sp>
        <p:sp>
          <p:nvSpPr>
            <p:cNvPr id="51" name="文本框 11"/>
            <p:cNvSpPr txBox="1"/>
            <p:nvPr/>
          </p:nvSpPr>
          <p:spPr>
            <a:xfrm>
              <a:off x="481" y="5776"/>
              <a:ext cx="2243" cy="48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半结构化数据</a:t>
              </a:r>
            </a:p>
          </p:txBody>
        </p:sp>
        <p:sp>
          <p:nvSpPr>
            <p:cNvPr id="52" name="流程图: 多文档 51"/>
            <p:cNvSpPr/>
            <p:nvPr/>
          </p:nvSpPr>
          <p:spPr>
            <a:xfrm>
              <a:off x="5980" y="2274"/>
              <a:ext cx="1275" cy="587"/>
            </a:xfrm>
            <a:prstGeom prst="flowChartMultidocument">
              <a:avLst/>
            </a:prstGeom>
            <a:solidFill>
              <a:srgbClr val="FBE5D6"/>
            </a:solidFill>
            <a:ln>
              <a:solidFill>
                <a:srgbClr val="F6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黑体" panose="02010609060101010101" charset="-122"/>
                  <a:ea typeface="黑体" panose="02010609060101010101" charset="-122"/>
                </a:rPr>
                <a:t>民航领域文本集</a:t>
              </a:r>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 y="2004"/>
              <a:ext cx="1566" cy="1220"/>
            </a:xfrm>
            <a:prstGeom prst="rect">
              <a:avLst/>
            </a:prstGeom>
          </p:spPr>
        </p:pic>
        <p:pic>
          <p:nvPicPr>
            <p:cNvPr id="76" name="图片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 y="3725"/>
              <a:ext cx="1606" cy="1398"/>
            </a:xfrm>
            <a:prstGeom prst="rect">
              <a:avLst/>
            </a:prstGeom>
          </p:spPr>
        </p:pic>
        <p:pic>
          <p:nvPicPr>
            <p:cNvPr id="78" name="图片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 y="2150"/>
              <a:ext cx="1165" cy="750"/>
            </a:xfrm>
            <a:prstGeom prst="rect">
              <a:avLst/>
            </a:prstGeom>
          </p:spPr>
        </p:pic>
        <p:sp>
          <p:nvSpPr>
            <p:cNvPr id="79" name="右箭头 78"/>
            <p:cNvSpPr/>
            <p:nvPr/>
          </p:nvSpPr>
          <p:spPr>
            <a:xfrm>
              <a:off x="9293" y="2485"/>
              <a:ext cx="416" cy="153"/>
            </a:xfrm>
            <a:prstGeom prst="rightArrow">
              <a:avLst/>
            </a:prstGeom>
            <a:solidFill>
              <a:srgbClr val="ADB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7174" y="2135"/>
              <a:ext cx="936" cy="337"/>
            </a:xfrm>
            <a:prstGeom prst="rect">
              <a:avLst/>
            </a:prstGeom>
            <a:noFill/>
          </p:spPr>
          <p:txBody>
            <a:bodyPr wrap="square" rtlCol="0">
              <a:spAutoFit/>
            </a:bodyPr>
            <a:lstStyle/>
            <a:p>
              <a:r>
                <a:rPr lang="zh-CN" altLang="en-US" sz="800" b="1"/>
                <a:t>概念抽取</a:t>
              </a:r>
            </a:p>
          </p:txBody>
        </p:sp>
        <p:sp>
          <p:nvSpPr>
            <p:cNvPr id="58" name="文本框 57"/>
            <p:cNvSpPr txBox="1"/>
            <p:nvPr/>
          </p:nvSpPr>
          <p:spPr>
            <a:xfrm>
              <a:off x="7174" y="2654"/>
              <a:ext cx="936" cy="337"/>
            </a:xfrm>
            <a:prstGeom prst="rect">
              <a:avLst/>
            </a:prstGeom>
            <a:noFill/>
          </p:spPr>
          <p:txBody>
            <a:bodyPr wrap="square" rtlCol="0">
              <a:spAutoFit/>
            </a:bodyPr>
            <a:lstStyle/>
            <a:p>
              <a:r>
                <a:rPr lang="zh-CN" altLang="en-US" sz="800" b="1"/>
                <a:t>关系映射</a:t>
              </a:r>
            </a:p>
          </p:txBody>
        </p:sp>
        <p:sp>
          <p:nvSpPr>
            <p:cNvPr id="62" name="文本框 61"/>
            <p:cNvSpPr txBox="1"/>
            <p:nvPr/>
          </p:nvSpPr>
          <p:spPr>
            <a:xfrm>
              <a:off x="7900" y="2965"/>
              <a:ext cx="1552" cy="531"/>
            </a:xfrm>
            <a:prstGeom prst="rect">
              <a:avLst/>
            </a:prstGeom>
            <a:noFill/>
          </p:spPr>
          <p:txBody>
            <a:bodyPr wrap="square" rtlCol="0">
              <a:spAutoFit/>
            </a:bodyPr>
            <a:lstStyle/>
            <a:p>
              <a:r>
                <a:rPr lang="zh-CN" altLang="en-US" sz="800">
                  <a:latin typeface="黑体" panose="02010609060101010101" charset="-122"/>
                  <a:ea typeface="黑体" panose="02010609060101010101" charset="-122"/>
                </a:rPr>
                <a:t>上下位关系概</a:t>
              </a:r>
            </a:p>
            <a:p>
              <a:r>
                <a:rPr lang="zh-CN" altLang="en-US" sz="800">
                  <a:latin typeface="黑体" panose="02010609060101010101" charset="-122"/>
                  <a:ea typeface="黑体" panose="02010609060101010101" charset="-122"/>
                </a:rPr>
                <a:t>念词对集合</a:t>
              </a:r>
            </a:p>
          </p:txBody>
        </p:sp>
        <p:sp>
          <p:nvSpPr>
            <p:cNvPr id="64" name="文本框 63"/>
            <p:cNvSpPr txBox="1"/>
            <p:nvPr/>
          </p:nvSpPr>
          <p:spPr>
            <a:xfrm>
              <a:off x="9059" y="2233"/>
              <a:ext cx="936" cy="337"/>
            </a:xfrm>
            <a:prstGeom prst="rect">
              <a:avLst/>
            </a:prstGeom>
            <a:noFill/>
          </p:spPr>
          <p:txBody>
            <a:bodyPr wrap="square" rtlCol="0">
              <a:spAutoFit/>
            </a:bodyPr>
            <a:lstStyle/>
            <a:p>
              <a:r>
                <a:rPr lang="zh-CN" altLang="en-US" sz="800" b="1"/>
                <a:t>层次构建</a:t>
              </a:r>
            </a:p>
          </p:txBody>
        </p:sp>
        <p:sp>
          <p:nvSpPr>
            <p:cNvPr id="90" name="左箭头 89"/>
            <p:cNvSpPr/>
            <p:nvPr/>
          </p:nvSpPr>
          <p:spPr>
            <a:xfrm rot="10800000">
              <a:off x="5189" y="2562"/>
              <a:ext cx="503" cy="44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1" name="文本框 103"/>
            <p:cNvSpPr txBox="1"/>
            <p:nvPr/>
          </p:nvSpPr>
          <p:spPr>
            <a:xfrm>
              <a:off x="5002" y="7860"/>
              <a:ext cx="987" cy="483"/>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知识</a:t>
              </a:r>
            </a:p>
          </p:txBody>
        </p:sp>
        <p:sp>
          <p:nvSpPr>
            <p:cNvPr id="93" name="文本框 103"/>
            <p:cNvSpPr txBox="1"/>
            <p:nvPr/>
          </p:nvSpPr>
          <p:spPr>
            <a:xfrm>
              <a:off x="5013" y="8709"/>
              <a:ext cx="987" cy="483"/>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抽取</a:t>
              </a:r>
            </a:p>
          </p:txBody>
        </p:sp>
        <p:pic>
          <p:nvPicPr>
            <p:cNvPr id="67" name="Picture 3"/>
            <p:cNvPicPr>
              <a:picLocks noChangeAspect="1"/>
            </p:cNvPicPr>
            <p:nvPr/>
          </p:nvPicPr>
          <p:blipFill>
            <a:blip r:embed="rId7"/>
            <a:stretch>
              <a:fillRect/>
            </a:stretch>
          </p:blipFill>
          <p:spPr>
            <a:xfrm>
              <a:off x="275" y="2111"/>
              <a:ext cx="2252" cy="3110"/>
            </a:xfrm>
            <a:prstGeom prst="rect">
              <a:avLst/>
            </a:prstGeom>
            <a:ln>
              <a:solidFill>
                <a:schemeClr val="bg1">
                  <a:lumMod val="50000"/>
                </a:schemeClr>
              </a:solidFill>
            </a:ln>
          </p:spPr>
        </p:pic>
        <p:sp>
          <p:nvSpPr>
            <p:cNvPr id="94" name="文本框 10"/>
            <p:cNvSpPr txBox="1"/>
            <p:nvPr/>
          </p:nvSpPr>
          <p:spPr>
            <a:xfrm>
              <a:off x="168" y="5172"/>
              <a:ext cx="2619" cy="483"/>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机场手册</a:t>
              </a:r>
            </a:p>
          </p:txBody>
        </p:sp>
        <p:sp>
          <p:nvSpPr>
            <p:cNvPr id="95" name="文本框 10"/>
            <p:cNvSpPr txBox="1"/>
            <p:nvPr/>
          </p:nvSpPr>
          <p:spPr>
            <a:xfrm>
              <a:off x="2668" y="5178"/>
              <a:ext cx="2619" cy="483"/>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民航资讯</a:t>
              </a:r>
            </a:p>
          </p:txBody>
        </p:sp>
        <p:cxnSp>
          <p:nvCxnSpPr>
            <p:cNvPr id="96" name="Straight Connector 5"/>
            <p:cNvCxnSpPr/>
            <p:nvPr/>
          </p:nvCxnSpPr>
          <p:spPr>
            <a:xfrm>
              <a:off x="168" y="5719"/>
              <a:ext cx="501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97" name="圆角矩形 58"/>
            <p:cNvSpPr/>
            <p:nvPr/>
          </p:nvSpPr>
          <p:spPr>
            <a:xfrm>
              <a:off x="11936" y="1568"/>
              <a:ext cx="3619" cy="8366"/>
            </a:xfrm>
            <a:prstGeom prst="roundRect">
              <a:avLst>
                <a:gd name="adj" fmla="val 6829"/>
              </a:avLst>
            </a:prstGeom>
            <a:solidFill>
              <a:srgbClr val="CE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08" name="TextBox 73"/>
            <p:cNvSpPr txBox="1"/>
            <p:nvPr/>
          </p:nvSpPr>
          <p:spPr>
            <a:xfrm>
              <a:off x="12078" y="5851"/>
              <a:ext cx="599" cy="1503"/>
            </a:xfrm>
            <a:prstGeom prst="rect">
              <a:avLst/>
            </a:prstGeom>
            <a:noFill/>
          </p:spPr>
          <p:txBody>
            <a:bodyPr wrap="square" rtlCol="0">
              <a:spAutoFit/>
            </a:bodyPr>
            <a:lstStyle/>
            <a:p>
              <a:r>
                <a:rPr lang="zh-CN" altLang="en-US" sz="1400" b="1" dirty="0">
                  <a:solidFill>
                    <a:srgbClr val="0370A1"/>
                  </a:solidFill>
                  <a:latin typeface="微软雅黑" panose="020B0503020204020204" charset="-122"/>
                  <a:ea typeface="微软雅黑" panose="020B0503020204020204" charset="-122"/>
                </a:rPr>
                <a:t>现</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存</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图</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谱</a:t>
              </a:r>
            </a:p>
          </p:txBody>
        </p:sp>
        <p:sp>
          <p:nvSpPr>
            <p:cNvPr id="114" name="TextBox 74"/>
            <p:cNvSpPr txBox="1"/>
            <p:nvPr/>
          </p:nvSpPr>
          <p:spPr>
            <a:xfrm>
              <a:off x="12078" y="1848"/>
              <a:ext cx="630" cy="1503"/>
            </a:xfrm>
            <a:prstGeom prst="rect">
              <a:avLst/>
            </a:prstGeom>
            <a:noFill/>
          </p:spPr>
          <p:txBody>
            <a:bodyPr wrap="square" rtlCol="0">
              <a:spAutoFit/>
            </a:bodyPr>
            <a:lstStyle/>
            <a:p>
              <a:r>
                <a:rPr lang="zh-CN" altLang="en-US" sz="1400" b="1" dirty="0">
                  <a:solidFill>
                    <a:srgbClr val="0370A1"/>
                  </a:solidFill>
                  <a:latin typeface="微软雅黑" panose="020B0503020204020204" charset="-122"/>
                  <a:ea typeface="微软雅黑" panose="020B0503020204020204" charset="-122"/>
                </a:rPr>
                <a:t>知识子图</a:t>
              </a:r>
            </a:p>
          </p:txBody>
        </p:sp>
        <p:pic>
          <p:nvPicPr>
            <p:cNvPr id="115"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50" y="1698"/>
              <a:ext cx="1539" cy="1454"/>
            </a:xfrm>
            <a:prstGeom prst="rect">
              <a:avLst/>
            </a:prstGeom>
            <a:ln>
              <a:noFill/>
            </a:ln>
          </p:spPr>
        </p:pic>
        <p:pic>
          <p:nvPicPr>
            <p:cNvPr id="116"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770" y="3672"/>
              <a:ext cx="2450" cy="1755"/>
            </a:xfrm>
            <a:prstGeom prst="rect">
              <a:avLst/>
            </a:prstGeom>
          </p:spPr>
        </p:pic>
        <p:sp>
          <p:nvSpPr>
            <p:cNvPr id="117" name="TextBox 86"/>
            <p:cNvSpPr txBox="1"/>
            <p:nvPr/>
          </p:nvSpPr>
          <p:spPr>
            <a:xfrm>
              <a:off x="12003" y="3839"/>
              <a:ext cx="614" cy="1696"/>
            </a:xfrm>
            <a:prstGeom prst="rect">
              <a:avLst/>
            </a:prstGeom>
            <a:noFill/>
          </p:spPr>
          <p:txBody>
            <a:bodyPr wrap="none" rtlCol="0">
              <a:spAutoFit/>
            </a:bodyPr>
            <a:lstStyle/>
            <a:p>
              <a:r>
                <a:rPr lang="zh-CN" altLang="en-US" sz="1600" b="1" dirty="0">
                  <a:solidFill>
                    <a:srgbClr val="FF0000"/>
                  </a:solidFill>
                  <a:latin typeface="微软雅黑" panose="020B0503020204020204" charset="-122"/>
                  <a:ea typeface="微软雅黑" panose="020B0503020204020204" charset="-122"/>
                </a:rPr>
                <a:t>知</a:t>
              </a:r>
              <a:endParaRPr lang="en-US" altLang="zh-CN" sz="1600" b="1" dirty="0">
                <a:solidFill>
                  <a:srgbClr val="FF0000"/>
                </a:solidFill>
                <a:latin typeface="微软雅黑" panose="020B0503020204020204" charset="-122"/>
                <a:ea typeface="微软雅黑" panose="020B0503020204020204" charset="-122"/>
              </a:endParaRPr>
            </a:p>
            <a:p>
              <a:r>
                <a:rPr lang="zh-CN" altLang="en-US" sz="1600" b="1" dirty="0">
                  <a:solidFill>
                    <a:srgbClr val="FF0000"/>
                  </a:solidFill>
                  <a:latin typeface="微软雅黑" panose="020B0503020204020204" charset="-122"/>
                  <a:ea typeface="微软雅黑" panose="020B0503020204020204" charset="-122"/>
                </a:rPr>
                <a:t>识</a:t>
              </a:r>
              <a:endParaRPr lang="en-US" altLang="zh-CN" sz="1600" b="1" dirty="0">
                <a:solidFill>
                  <a:srgbClr val="FF0000"/>
                </a:solidFill>
                <a:latin typeface="微软雅黑" panose="020B0503020204020204" charset="-122"/>
                <a:ea typeface="微软雅黑" panose="020B0503020204020204" charset="-122"/>
              </a:endParaRPr>
            </a:p>
            <a:p>
              <a:r>
                <a:rPr lang="zh-CN" altLang="en-US" sz="1600" b="1" dirty="0">
                  <a:solidFill>
                    <a:srgbClr val="FF0000"/>
                  </a:solidFill>
                  <a:latin typeface="微软雅黑" panose="020B0503020204020204" charset="-122"/>
                  <a:ea typeface="微软雅黑" panose="020B0503020204020204" charset="-122"/>
                </a:rPr>
                <a:t>对</a:t>
              </a:r>
              <a:endParaRPr lang="en-US" altLang="zh-CN" sz="1600" b="1" dirty="0">
                <a:solidFill>
                  <a:srgbClr val="FF0000"/>
                </a:solidFill>
                <a:latin typeface="微软雅黑" panose="020B0503020204020204" charset="-122"/>
                <a:ea typeface="微软雅黑" panose="020B0503020204020204" charset="-122"/>
              </a:endParaRPr>
            </a:p>
            <a:p>
              <a:r>
                <a:rPr lang="zh-CN" altLang="en-US" sz="1600" b="1" dirty="0">
                  <a:solidFill>
                    <a:srgbClr val="FF0000"/>
                  </a:solidFill>
                  <a:latin typeface="微软雅黑" panose="020B0503020204020204" charset="-122"/>
                  <a:ea typeface="微软雅黑" panose="020B0503020204020204" charset="-122"/>
                </a:rPr>
                <a:t>齐</a:t>
              </a:r>
            </a:p>
          </p:txBody>
        </p:sp>
        <p:sp>
          <p:nvSpPr>
            <p:cNvPr id="118" name="下箭头 75"/>
            <p:cNvSpPr/>
            <p:nvPr/>
          </p:nvSpPr>
          <p:spPr>
            <a:xfrm rot="10800000" flipV="1">
              <a:off x="13810" y="3162"/>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19" name="下箭头 75"/>
            <p:cNvSpPr/>
            <p:nvPr/>
          </p:nvSpPr>
          <p:spPr>
            <a:xfrm flipV="1">
              <a:off x="13813" y="5436"/>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120" name="Picture 9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840" y="5807"/>
              <a:ext cx="2194" cy="1571"/>
            </a:xfrm>
            <a:prstGeom prst="rect">
              <a:avLst/>
            </a:prstGeom>
          </p:spPr>
        </p:pic>
        <p:sp>
          <p:nvSpPr>
            <p:cNvPr id="121" name="Rectangle 95"/>
            <p:cNvSpPr/>
            <p:nvPr/>
          </p:nvSpPr>
          <p:spPr>
            <a:xfrm>
              <a:off x="13846" y="3672"/>
              <a:ext cx="1189" cy="577"/>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1400" dirty="0">
                <a:solidFill>
                  <a:schemeClr val="tx1"/>
                </a:solidFill>
                <a:latin typeface="黑体" panose="02010609060101010101" charset="-122"/>
                <a:ea typeface="黑体" panose="02010609060101010101" charset="-122"/>
              </a:endParaRPr>
            </a:p>
          </p:txBody>
        </p:sp>
        <p:pic>
          <p:nvPicPr>
            <p:cNvPr id="122" name="Picture 96"/>
            <p:cNvPicPr>
              <a:picLocks noChangeAspect="1"/>
            </p:cNvPicPr>
            <p:nvPr/>
          </p:nvPicPr>
          <p:blipFill>
            <a:blip r:embed="rId11"/>
            <a:stretch>
              <a:fillRect/>
            </a:stretch>
          </p:blipFill>
          <p:spPr>
            <a:xfrm>
              <a:off x="13658" y="7653"/>
              <a:ext cx="562" cy="1035"/>
            </a:xfrm>
            <a:prstGeom prst="rect">
              <a:avLst/>
            </a:prstGeom>
          </p:spPr>
        </p:pic>
        <p:pic>
          <p:nvPicPr>
            <p:cNvPr id="123" name="Picture 97"/>
            <p:cNvPicPr>
              <a:picLocks noChangeAspect="1"/>
            </p:cNvPicPr>
            <p:nvPr/>
          </p:nvPicPr>
          <p:blipFill>
            <a:blip r:embed="rId12"/>
            <a:stretch>
              <a:fillRect/>
            </a:stretch>
          </p:blipFill>
          <p:spPr>
            <a:xfrm>
              <a:off x="12712" y="7653"/>
              <a:ext cx="887" cy="2127"/>
            </a:xfrm>
            <a:prstGeom prst="rect">
              <a:avLst/>
            </a:prstGeom>
          </p:spPr>
        </p:pic>
        <p:sp>
          <p:nvSpPr>
            <p:cNvPr id="124" name="圆角矩形 136"/>
            <p:cNvSpPr/>
            <p:nvPr/>
          </p:nvSpPr>
          <p:spPr>
            <a:xfrm>
              <a:off x="12641" y="7604"/>
              <a:ext cx="2521" cy="2268"/>
            </a:xfrm>
            <a:prstGeom prst="roundRect">
              <a:avLst>
                <a:gd name="adj" fmla="val 8219"/>
              </a:avLst>
            </a:prstGeom>
            <a:noFill/>
            <a:ln w="9525">
              <a:solidFill>
                <a:srgbClr val="0D83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5" name="下箭头 75"/>
            <p:cNvSpPr/>
            <p:nvPr/>
          </p:nvSpPr>
          <p:spPr>
            <a:xfrm flipV="1">
              <a:off x="13807" y="7274"/>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26" name="TextBox 100"/>
            <p:cNvSpPr txBox="1"/>
            <p:nvPr/>
          </p:nvSpPr>
          <p:spPr>
            <a:xfrm>
              <a:off x="12078" y="7984"/>
              <a:ext cx="574" cy="1503"/>
            </a:xfrm>
            <a:prstGeom prst="rect">
              <a:avLst/>
            </a:prstGeom>
            <a:noFill/>
          </p:spPr>
          <p:txBody>
            <a:bodyPr wrap="none" rtlCol="0">
              <a:spAutoFit/>
            </a:bodyPr>
            <a:lstStyle/>
            <a:p>
              <a:r>
                <a:rPr lang="zh-CN" altLang="en-US" sz="1400" b="1" dirty="0">
                  <a:solidFill>
                    <a:srgbClr val="0370A1"/>
                  </a:solidFill>
                  <a:latin typeface="微软雅黑" panose="020B0503020204020204" charset="-122"/>
                  <a:ea typeface="微软雅黑" panose="020B0503020204020204" charset="-122"/>
                </a:rPr>
                <a:t>图</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谱</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构</a:t>
              </a:r>
              <a:endParaRPr lang="en-US" altLang="zh-CN" sz="1400" b="1" dirty="0">
                <a:solidFill>
                  <a:srgbClr val="0370A1"/>
                </a:solidFill>
                <a:latin typeface="微软雅黑" panose="020B0503020204020204" charset="-122"/>
                <a:ea typeface="微软雅黑" panose="020B0503020204020204" charset="-122"/>
              </a:endParaRPr>
            </a:p>
            <a:p>
              <a:r>
                <a:rPr lang="zh-CN" altLang="en-US" sz="1400" b="1" dirty="0">
                  <a:solidFill>
                    <a:srgbClr val="0370A1"/>
                  </a:solidFill>
                  <a:latin typeface="微软雅黑" panose="020B0503020204020204" charset="-122"/>
                  <a:ea typeface="微软雅黑" panose="020B0503020204020204" charset="-122"/>
                </a:rPr>
                <a:t>建</a:t>
              </a:r>
            </a:p>
          </p:txBody>
        </p:sp>
        <p:pic>
          <p:nvPicPr>
            <p:cNvPr id="127" name="Picture 2" descr="空客A320 电传飞控系统架构介绍"/>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666" y="8745"/>
              <a:ext cx="1489" cy="96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02"/>
            <p:cNvPicPr>
              <a:picLocks noChangeAspect="1"/>
            </p:cNvPicPr>
            <p:nvPr/>
          </p:nvPicPr>
          <p:blipFill rotWithShape="1">
            <a:blip r:embed="rId14"/>
            <a:srcRect l="10284" r="10084"/>
            <a:stretch>
              <a:fillRect/>
            </a:stretch>
          </p:blipFill>
          <p:spPr>
            <a:xfrm>
              <a:off x="14277" y="7795"/>
              <a:ext cx="801" cy="751"/>
            </a:xfrm>
            <a:prstGeom prst="rect">
              <a:avLst/>
            </a:prstGeom>
          </p:spPr>
        </p:pic>
        <p:sp>
          <p:nvSpPr>
            <p:cNvPr id="129" name="文本框 11"/>
            <p:cNvSpPr txBox="1"/>
            <p:nvPr/>
          </p:nvSpPr>
          <p:spPr>
            <a:xfrm>
              <a:off x="732" y="10000"/>
              <a:ext cx="4002" cy="58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多源异构民航知识来源</a:t>
              </a:r>
            </a:p>
          </p:txBody>
        </p:sp>
        <p:sp>
          <p:nvSpPr>
            <p:cNvPr id="130" name="文本框 11"/>
            <p:cNvSpPr txBox="1"/>
            <p:nvPr/>
          </p:nvSpPr>
          <p:spPr>
            <a:xfrm>
              <a:off x="8637" y="10053"/>
              <a:ext cx="5213" cy="58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民航知识库构建、融合与更新</a:t>
              </a:r>
            </a:p>
          </p:txBody>
        </p:sp>
        <p:pic>
          <p:nvPicPr>
            <p:cNvPr id="131" name="Picture 6"/>
            <p:cNvPicPr>
              <a:picLocks noChangeAspect="1"/>
            </p:cNvPicPr>
            <p:nvPr/>
          </p:nvPicPr>
          <p:blipFill>
            <a:blip r:embed="rId15"/>
            <a:stretch>
              <a:fillRect/>
            </a:stretch>
          </p:blipFill>
          <p:spPr>
            <a:xfrm>
              <a:off x="2760" y="2106"/>
              <a:ext cx="2268" cy="3138"/>
            </a:xfrm>
            <a:prstGeom prst="rect">
              <a:avLst/>
            </a:prstGeom>
            <a:ln>
              <a:solidFill>
                <a:schemeClr val="bg1">
                  <a:lumMod val="50000"/>
                </a:schemeClr>
              </a:solidFill>
            </a:ln>
          </p:spPr>
        </p:pic>
        <p:pic>
          <p:nvPicPr>
            <p:cNvPr id="132" name="Picture 16"/>
            <p:cNvPicPr>
              <a:picLocks noChangeAspect="1"/>
            </p:cNvPicPr>
            <p:nvPr/>
          </p:nvPicPr>
          <p:blipFill>
            <a:blip r:embed="rId16"/>
            <a:stretch>
              <a:fillRect/>
            </a:stretch>
          </p:blipFill>
          <p:spPr>
            <a:xfrm>
              <a:off x="2837" y="6226"/>
              <a:ext cx="2065" cy="3096"/>
            </a:xfrm>
            <a:prstGeom prst="rect">
              <a:avLst/>
            </a:prstGeom>
          </p:spPr>
        </p:pic>
        <p:sp>
          <p:nvSpPr>
            <p:cNvPr id="133" name="文本框 11"/>
            <p:cNvSpPr txBox="1"/>
            <p:nvPr/>
          </p:nvSpPr>
          <p:spPr>
            <a:xfrm>
              <a:off x="2787" y="9311"/>
              <a:ext cx="2487" cy="485"/>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百科 行业数据库</a:t>
              </a:r>
            </a:p>
          </p:txBody>
        </p:sp>
        <p:pic>
          <p:nvPicPr>
            <p:cNvPr id="135" name="Picture 17"/>
            <p:cNvPicPr>
              <a:picLocks noChangeAspect="1"/>
            </p:cNvPicPr>
            <p:nvPr/>
          </p:nvPicPr>
          <p:blipFill>
            <a:blip r:embed="rId17"/>
            <a:stretch>
              <a:fillRect/>
            </a:stretch>
          </p:blipFill>
          <p:spPr>
            <a:xfrm>
              <a:off x="310" y="6226"/>
              <a:ext cx="2217" cy="3008"/>
            </a:xfrm>
            <a:prstGeom prst="rect">
              <a:avLst/>
            </a:prstGeom>
          </p:spPr>
        </p:pic>
        <p:sp>
          <p:nvSpPr>
            <p:cNvPr id="136" name="文本框 11"/>
            <p:cNvSpPr txBox="1"/>
            <p:nvPr/>
          </p:nvSpPr>
          <p:spPr>
            <a:xfrm>
              <a:off x="624" y="9299"/>
              <a:ext cx="2487" cy="485"/>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旅客服务信息</a:t>
              </a:r>
            </a:p>
          </p:txBody>
        </p:sp>
        <p:sp>
          <p:nvSpPr>
            <p:cNvPr id="137" name="文本框 11"/>
            <p:cNvSpPr txBox="1"/>
            <p:nvPr/>
          </p:nvSpPr>
          <p:spPr>
            <a:xfrm>
              <a:off x="16288" y="10031"/>
              <a:ext cx="2893" cy="58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全场景智能交互</a:t>
              </a:r>
            </a:p>
          </p:txBody>
        </p:sp>
        <p:pic>
          <p:nvPicPr>
            <p:cNvPr id="1026" name="Picture 2" descr="智能客服系统如何搭建"/>
            <p:cNvPicPr>
              <a:picLocks noChangeAspect="1" noChangeArrowheads="1"/>
            </p:cNvPicPr>
            <p:nvPr/>
          </p:nvPicPr>
          <p:blipFill rotWithShape="1">
            <a:blip r:embed="rId18">
              <a:extLst>
                <a:ext uri="{28A0092B-C50C-407E-A947-70E740481C1C}">
                  <a14:useLocalDpi xmlns:a14="http://schemas.microsoft.com/office/drawing/2010/main" val="0"/>
                </a:ext>
              </a:extLst>
            </a:blip>
            <a:srcRect l="18288" r="15056"/>
            <a:stretch>
              <a:fillRect/>
            </a:stretch>
          </p:blipFill>
          <p:spPr bwMode="auto">
            <a:xfrm>
              <a:off x="16197" y="2041"/>
              <a:ext cx="1299" cy="1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格拉斯哥机场有一个机器人可以为旅客唱圣诞颂歌- 航空公司+ 机场"/>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88" y="7860"/>
              <a:ext cx="1307" cy="109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8"/>
            <p:cNvPicPr>
              <a:picLocks noChangeAspect="1"/>
            </p:cNvPicPr>
            <p:nvPr/>
          </p:nvPicPr>
          <p:blipFill rotWithShape="1">
            <a:blip r:embed="rId20"/>
            <a:srcRect t="6207" b="9098"/>
            <a:stretch>
              <a:fillRect/>
            </a:stretch>
          </p:blipFill>
          <p:spPr>
            <a:xfrm>
              <a:off x="16217" y="4334"/>
              <a:ext cx="1279" cy="2544"/>
            </a:xfrm>
            <a:prstGeom prst="rect">
              <a:avLst/>
            </a:prstGeom>
          </p:spPr>
        </p:pic>
        <p:sp>
          <p:nvSpPr>
            <p:cNvPr id="139" name="文本框 11"/>
            <p:cNvSpPr txBox="1"/>
            <p:nvPr/>
          </p:nvSpPr>
          <p:spPr>
            <a:xfrm>
              <a:off x="16142" y="3266"/>
              <a:ext cx="1460"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智能客服</a:t>
              </a:r>
            </a:p>
          </p:txBody>
        </p:sp>
        <p:sp>
          <p:nvSpPr>
            <p:cNvPr id="140" name="文本框 11"/>
            <p:cNvSpPr txBox="1"/>
            <p:nvPr/>
          </p:nvSpPr>
          <p:spPr>
            <a:xfrm>
              <a:off x="16170" y="6849"/>
              <a:ext cx="1460"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问答平台</a:t>
              </a:r>
            </a:p>
          </p:txBody>
        </p:sp>
        <p:sp>
          <p:nvSpPr>
            <p:cNvPr id="141" name="文本框 11"/>
            <p:cNvSpPr txBox="1"/>
            <p:nvPr/>
          </p:nvSpPr>
          <p:spPr>
            <a:xfrm>
              <a:off x="16025" y="9007"/>
              <a:ext cx="1749"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对话机器人</a:t>
              </a:r>
            </a:p>
          </p:txBody>
        </p:sp>
        <p:sp>
          <p:nvSpPr>
            <p:cNvPr id="142" name="文本框 103"/>
            <p:cNvSpPr txBox="1"/>
            <p:nvPr/>
          </p:nvSpPr>
          <p:spPr>
            <a:xfrm>
              <a:off x="15394" y="4524"/>
              <a:ext cx="821" cy="2472"/>
            </a:xfrm>
            <a:prstGeom prst="rect">
              <a:avLst/>
            </a:prstGeom>
            <a:noFill/>
          </p:spPr>
          <p:txBody>
            <a:bodyPr wrap="square" rtlCol="0">
              <a:spAutoFit/>
            </a:bodyPr>
            <a:lstStyle/>
            <a:p>
              <a:pPr algn="ctr"/>
              <a:r>
                <a:rPr lang="zh-CN" altLang="en-US" sz="1600" b="1" dirty="0">
                  <a:latin typeface="微软雅黑" panose="020B0503020204020204" charset="-122"/>
                  <a:ea typeface="微软雅黑" panose="020B0503020204020204" charset="-122"/>
                </a:rPr>
                <a:t>知识</a:t>
              </a:r>
              <a:endParaRPr lang="en-US" altLang="zh-CN" sz="1600" b="1" dirty="0">
                <a:latin typeface="微软雅黑" panose="020B0503020204020204" charset="-122"/>
                <a:ea typeface="微软雅黑" panose="020B0503020204020204" charset="-122"/>
              </a:endParaRPr>
            </a:p>
            <a:p>
              <a:pPr algn="ctr"/>
              <a:endParaRPr lang="en-US" altLang="zh-CN" sz="1600" b="1" dirty="0">
                <a:latin typeface="微软雅黑" panose="020B0503020204020204" charset="-122"/>
                <a:ea typeface="微软雅黑" panose="020B0503020204020204" charset="-122"/>
              </a:endParaRPr>
            </a:p>
            <a:p>
              <a:pPr algn="ctr"/>
              <a:endParaRPr lang="en-US" altLang="zh-CN" sz="1600" b="1" dirty="0">
                <a:latin typeface="微软雅黑" panose="020B0503020204020204" charset="-122"/>
                <a:ea typeface="微软雅黑" panose="020B0503020204020204" charset="-122"/>
              </a:endParaRPr>
            </a:p>
            <a:p>
              <a:pPr algn="ctr"/>
              <a:r>
                <a:rPr lang="zh-CN" altLang="en-US" sz="1600" b="1" dirty="0">
                  <a:latin typeface="微软雅黑" panose="020B0503020204020204" charset="-122"/>
                  <a:ea typeface="微软雅黑" panose="020B0503020204020204" charset="-122"/>
                </a:rPr>
                <a:t>驱动</a:t>
              </a:r>
            </a:p>
          </p:txBody>
        </p:sp>
        <p:pic>
          <p:nvPicPr>
            <p:cNvPr id="1030" name="Picture 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679" y="2004"/>
              <a:ext cx="1319" cy="1117"/>
            </a:xfrm>
            <a:prstGeom prst="rect">
              <a:avLst/>
            </a:prstGeom>
            <a:noFill/>
            <a:extLst>
              <a:ext uri="{909E8E84-426E-40DD-AFC4-6F175D3DCCD1}">
                <a14:hiddenFill xmlns:a14="http://schemas.microsoft.com/office/drawing/2010/main">
                  <a:solidFill>
                    <a:srgbClr val="FFFFFF"/>
                  </a:solidFill>
                </a14:hiddenFill>
              </a:ext>
            </a:extLst>
          </p:spPr>
        </p:pic>
        <p:sp>
          <p:nvSpPr>
            <p:cNvPr id="143" name="下箭头 75"/>
            <p:cNvSpPr/>
            <p:nvPr/>
          </p:nvSpPr>
          <p:spPr>
            <a:xfrm rot="10800000" flipV="1">
              <a:off x="18244" y="3705"/>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1034" name="Picture 10" descr="值机手续是什么意思-DBY文轩网"/>
            <p:cNvPicPr>
              <a:picLocks noChangeAspect="1" noChangeArrowheads="1"/>
            </p:cNvPicPr>
            <p:nvPr/>
          </p:nvPicPr>
          <p:blipFill rotWithShape="1">
            <a:blip r:embed="rId22">
              <a:extLst>
                <a:ext uri="{28A0092B-C50C-407E-A947-70E740481C1C}">
                  <a14:useLocalDpi xmlns:a14="http://schemas.microsoft.com/office/drawing/2010/main" val="0"/>
                </a:ext>
              </a:extLst>
            </a:blip>
            <a:srcRect l="16693"/>
            <a:stretch>
              <a:fillRect/>
            </a:stretch>
          </p:blipFill>
          <p:spPr bwMode="auto">
            <a:xfrm>
              <a:off x="17694" y="4109"/>
              <a:ext cx="1319" cy="1143"/>
            </a:xfrm>
            <a:prstGeom prst="rect">
              <a:avLst/>
            </a:prstGeom>
            <a:noFill/>
            <a:extLst>
              <a:ext uri="{909E8E84-426E-40DD-AFC4-6F175D3DCCD1}">
                <a14:hiddenFill xmlns:a14="http://schemas.microsoft.com/office/drawing/2010/main">
                  <a:solidFill>
                    <a:srgbClr val="FFFFFF"/>
                  </a:solidFill>
                </a14:hiddenFill>
              </a:ext>
            </a:extLst>
          </p:spPr>
        </p:pic>
        <p:sp>
          <p:nvSpPr>
            <p:cNvPr id="144" name="下箭头 75"/>
            <p:cNvSpPr/>
            <p:nvPr/>
          </p:nvSpPr>
          <p:spPr>
            <a:xfrm rot="10800000" flipV="1">
              <a:off x="18307" y="5647"/>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1036" name="Picture 12" descr="大兴机场的登机攻略在此！看看你的“这张脸”多有用_行李"/>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774" y="6049"/>
              <a:ext cx="1194" cy="1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俄紧急服务部门：波音777紧急降落谢列梅捷沃飞机顺利落地- 2021年5月28日, 俄罗斯卫星通讯社"/>
            <p:cNvPicPr>
              <a:picLocks noChangeAspect="1" noChangeArrowheads="1"/>
            </p:cNvPicPr>
            <p:nvPr/>
          </p:nvPicPr>
          <p:blipFill rotWithShape="1">
            <a:blip r:embed="rId24">
              <a:extLst>
                <a:ext uri="{28A0092B-C50C-407E-A947-70E740481C1C}">
                  <a14:useLocalDpi xmlns:a14="http://schemas.microsoft.com/office/drawing/2010/main" val="0"/>
                </a:ext>
              </a:extLst>
            </a:blip>
            <a:srcRect l="19403" r="19518"/>
            <a:stretch>
              <a:fillRect/>
            </a:stretch>
          </p:blipFill>
          <p:spPr bwMode="auto">
            <a:xfrm>
              <a:off x="17753" y="7846"/>
              <a:ext cx="1229" cy="1138"/>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1"/>
            <p:cNvSpPr txBox="1"/>
            <p:nvPr/>
          </p:nvSpPr>
          <p:spPr>
            <a:xfrm>
              <a:off x="17670" y="3287"/>
              <a:ext cx="1749"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出行购票</a:t>
              </a:r>
            </a:p>
          </p:txBody>
        </p:sp>
        <p:sp>
          <p:nvSpPr>
            <p:cNvPr id="146" name="文本框 11"/>
            <p:cNvSpPr txBox="1"/>
            <p:nvPr/>
          </p:nvSpPr>
          <p:spPr>
            <a:xfrm>
              <a:off x="17742" y="5191"/>
              <a:ext cx="1749"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机场值机</a:t>
              </a:r>
            </a:p>
          </p:txBody>
        </p:sp>
        <p:sp>
          <p:nvSpPr>
            <p:cNvPr id="147" name="下箭头 75"/>
            <p:cNvSpPr/>
            <p:nvPr/>
          </p:nvSpPr>
          <p:spPr>
            <a:xfrm rot="10800000" flipV="1">
              <a:off x="18300" y="7475"/>
              <a:ext cx="247" cy="340"/>
            </a:xfrm>
            <a:prstGeom prst="downArrow">
              <a:avLst/>
            </a:prstGeom>
            <a:solidFill>
              <a:srgbClr val="FFC000"/>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8" name="文本框 11"/>
            <p:cNvSpPr txBox="1"/>
            <p:nvPr/>
          </p:nvSpPr>
          <p:spPr>
            <a:xfrm>
              <a:off x="17735" y="7068"/>
              <a:ext cx="1749"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登机出发</a:t>
              </a:r>
            </a:p>
          </p:txBody>
        </p:sp>
        <p:sp>
          <p:nvSpPr>
            <p:cNvPr id="149" name="文本框 11"/>
            <p:cNvSpPr txBox="1"/>
            <p:nvPr/>
          </p:nvSpPr>
          <p:spPr>
            <a:xfrm>
              <a:off x="17734" y="9043"/>
              <a:ext cx="1749" cy="48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落地抵达</a:t>
              </a:r>
            </a:p>
          </p:txBody>
        </p:sp>
        <p:cxnSp>
          <p:nvCxnSpPr>
            <p:cNvPr id="150" name="Straight Connector 149"/>
            <p:cNvCxnSpPr>
              <a:stCxn id="134" idx="0"/>
            </p:cNvCxnSpPr>
            <p:nvPr/>
          </p:nvCxnSpPr>
          <p:spPr>
            <a:xfrm>
              <a:off x="17569" y="1592"/>
              <a:ext cx="61" cy="8312"/>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151" name="组合 26"/>
            <p:cNvGrpSpPr/>
            <p:nvPr/>
          </p:nvGrpSpPr>
          <p:grpSpPr>
            <a:xfrm>
              <a:off x="5959" y="7068"/>
              <a:ext cx="787" cy="1030"/>
              <a:chOff x="10036687" y="1181011"/>
              <a:chExt cx="4849565" cy="6858005"/>
            </a:xfrm>
          </p:grpSpPr>
          <p:pic>
            <p:nvPicPr>
              <p:cNvPr id="152" name="图片 16" descr="文本&#10;&#10;中度可信度描述已自动生成"/>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036687" y="1181011"/>
                <a:ext cx="4847711" cy="6858000"/>
              </a:xfrm>
              <a:prstGeom prst="rect">
                <a:avLst/>
              </a:prstGeom>
            </p:spPr>
          </p:pic>
          <p:sp>
            <p:nvSpPr>
              <p:cNvPr id="153" name="矩形 21"/>
              <p:cNvSpPr/>
              <p:nvPr/>
            </p:nvSpPr>
            <p:spPr>
              <a:xfrm>
                <a:off x="10036687" y="1181016"/>
                <a:ext cx="4849565"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 name="组合 27"/>
            <p:cNvGrpSpPr/>
            <p:nvPr/>
          </p:nvGrpSpPr>
          <p:grpSpPr>
            <a:xfrm>
              <a:off x="6111" y="7349"/>
              <a:ext cx="787" cy="1030"/>
              <a:chOff x="2620474" y="1181016"/>
              <a:chExt cx="4851107" cy="6858000"/>
            </a:xfrm>
          </p:grpSpPr>
          <p:pic>
            <p:nvPicPr>
              <p:cNvPr id="155" name="图片 20" descr="文本&#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20474" y="1181016"/>
                <a:ext cx="4849565" cy="6858000"/>
              </a:xfrm>
              <a:prstGeom prst="rect">
                <a:avLst/>
              </a:prstGeom>
            </p:spPr>
          </p:pic>
          <p:sp>
            <p:nvSpPr>
              <p:cNvPr id="156" name="矩形 22"/>
              <p:cNvSpPr/>
              <p:nvPr/>
            </p:nvSpPr>
            <p:spPr>
              <a:xfrm>
                <a:off x="2622016" y="1181016"/>
                <a:ext cx="4849565"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29"/>
            <p:cNvGrpSpPr/>
            <p:nvPr/>
          </p:nvGrpSpPr>
          <p:grpSpPr>
            <a:xfrm>
              <a:off x="6276" y="7568"/>
              <a:ext cx="787" cy="1030"/>
              <a:chOff x="-6395478" y="0"/>
              <a:chExt cx="4851417" cy="6858000"/>
            </a:xfrm>
          </p:grpSpPr>
          <p:pic>
            <p:nvPicPr>
              <p:cNvPr id="158" name="图片 14" descr="文本&#10;&#10;描述已自动生成"/>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395478" y="0"/>
                <a:ext cx="4849565" cy="6858000"/>
              </a:xfrm>
              <a:prstGeom prst="rect">
                <a:avLst/>
              </a:prstGeom>
            </p:spPr>
          </p:pic>
          <p:sp>
            <p:nvSpPr>
              <p:cNvPr id="159" name="矩形 25"/>
              <p:cNvSpPr/>
              <p:nvPr/>
            </p:nvSpPr>
            <p:spPr>
              <a:xfrm>
                <a:off x="-6393626" y="0"/>
                <a:ext cx="4849565"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0" name="图片 366"/>
            <p:cNvPicPr>
              <a:picLocks noChangeAspect="1"/>
            </p:cNvPicPr>
            <p:nvPr/>
          </p:nvPicPr>
          <p:blipFill>
            <a:blip r:embed="rId28"/>
            <a:stretch>
              <a:fillRect/>
            </a:stretch>
          </p:blipFill>
          <p:spPr>
            <a:xfrm>
              <a:off x="10176" y="8365"/>
              <a:ext cx="1388" cy="893"/>
            </a:xfrm>
            <a:prstGeom prst="rect">
              <a:avLst/>
            </a:prstGeom>
          </p:spPr>
        </p:pic>
        <p:sp>
          <p:nvSpPr>
            <p:cNvPr id="161" name="文本框 371"/>
            <p:cNvSpPr txBox="1"/>
            <p:nvPr/>
          </p:nvSpPr>
          <p:spPr>
            <a:xfrm>
              <a:off x="8019" y="8606"/>
              <a:ext cx="1422" cy="824"/>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机器</a:t>
              </a:r>
              <a:endParaRPr lang="en-US" altLang="zh-CN" sz="1400" dirty="0">
                <a:latin typeface="微软雅黑" panose="020B0503020204020204" charset="-122"/>
                <a:ea typeface="微软雅黑" panose="020B0503020204020204" charset="-122"/>
              </a:endParaRPr>
            </a:p>
            <a:p>
              <a:pPr algn="ctr"/>
              <a:r>
                <a:rPr lang="zh-CN" altLang="en-US" sz="1400" dirty="0">
                  <a:latin typeface="微软雅黑" panose="020B0503020204020204" charset="-122"/>
                  <a:ea typeface="微软雅黑" panose="020B0503020204020204" charset="-122"/>
                </a:rPr>
                <a:t>阅读理解</a:t>
              </a:r>
            </a:p>
          </p:txBody>
        </p:sp>
        <p:sp>
          <p:nvSpPr>
            <p:cNvPr id="162" name="文本框 371"/>
            <p:cNvSpPr txBox="1"/>
            <p:nvPr/>
          </p:nvSpPr>
          <p:spPr>
            <a:xfrm>
              <a:off x="8019" y="6521"/>
              <a:ext cx="1422" cy="485"/>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实体识别</a:t>
              </a:r>
            </a:p>
          </p:txBody>
        </p:sp>
        <p:sp>
          <p:nvSpPr>
            <p:cNvPr id="163" name="文本框 371"/>
            <p:cNvSpPr txBox="1"/>
            <p:nvPr/>
          </p:nvSpPr>
          <p:spPr>
            <a:xfrm>
              <a:off x="10196" y="6821"/>
              <a:ext cx="1422" cy="485"/>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关系抽取</a:t>
              </a:r>
            </a:p>
          </p:txBody>
        </p:sp>
        <p:pic>
          <p:nvPicPr>
            <p:cNvPr id="1040" name="Picture 16" descr="命名实体识别（NER）详解及小样本下的NER问题解法汇总_程序员博客"/>
            <p:cNvPicPr>
              <a:picLocks noChangeAspect="1" noChangeArrowheads="1"/>
            </p:cNvPicPr>
            <p:nvPr/>
          </p:nvPicPr>
          <p:blipFill rotWithShape="1">
            <a:blip r:embed="rId29">
              <a:extLst>
                <a:ext uri="{28A0092B-C50C-407E-A947-70E740481C1C}">
                  <a14:useLocalDpi xmlns:a14="http://schemas.microsoft.com/office/drawing/2010/main" val="0"/>
                </a:ext>
              </a:extLst>
            </a:blip>
            <a:srcRect l="3413" t="6936" r="29215" b="70697"/>
            <a:stretch>
              <a:fillRect/>
            </a:stretch>
          </p:blipFill>
          <p:spPr bwMode="auto">
            <a:xfrm>
              <a:off x="7616" y="5932"/>
              <a:ext cx="2402" cy="655"/>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Elbow Connector 28"/>
            <p:cNvCxnSpPr>
              <a:stCxn id="159" idx="3"/>
              <a:endCxn id="162" idx="1"/>
            </p:cNvCxnSpPr>
            <p:nvPr/>
          </p:nvCxnSpPr>
          <p:spPr>
            <a:xfrm flipV="1">
              <a:off x="7063" y="6764"/>
              <a:ext cx="956" cy="1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3"/>
            <p:cNvCxnSpPr>
              <a:stCxn id="159" idx="3"/>
              <a:endCxn id="161" idx="1"/>
            </p:cNvCxnSpPr>
            <p:nvPr/>
          </p:nvCxnSpPr>
          <p:spPr>
            <a:xfrm>
              <a:off x="7063" y="8083"/>
              <a:ext cx="956" cy="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4"/>
            <p:cNvCxnSpPr>
              <a:stCxn id="162" idx="3"/>
              <a:endCxn id="163" idx="1"/>
            </p:cNvCxnSpPr>
            <p:nvPr/>
          </p:nvCxnSpPr>
          <p:spPr>
            <a:xfrm>
              <a:off x="9441" y="6764"/>
              <a:ext cx="755" cy="3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文本框 371"/>
            <p:cNvSpPr txBox="1"/>
            <p:nvPr/>
          </p:nvSpPr>
          <p:spPr>
            <a:xfrm>
              <a:off x="10254" y="9268"/>
              <a:ext cx="1139" cy="485"/>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结构化</a:t>
              </a:r>
            </a:p>
          </p:txBody>
        </p:sp>
        <p:cxnSp>
          <p:nvCxnSpPr>
            <p:cNvPr id="168" name="Elbow Connector 166"/>
            <p:cNvCxnSpPr/>
            <p:nvPr/>
          </p:nvCxnSpPr>
          <p:spPr>
            <a:xfrm>
              <a:off x="9563" y="9100"/>
              <a:ext cx="594" cy="3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9" name="Picture 41"/>
            <p:cNvPicPr>
              <a:picLocks noChangeAspect="1"/>
            </p:cNvPicPr>
            <p:nvPr/>
          </p:nvPicPr>
          <p:blipFill>
            <a:blip r:embed="rId30"/>
            <a:stretch>
              <a:fillRect/>
            </a:stretch>
          </p:blipFill>
          <p:spPr>
            <a:xfrm>
              <a:off x="9219" y="3839"/>
              <a:ext cx="1415" cy="1051"/>
            </a:xfrm>
            <a:prstGeom prst="rect">
              <a:avLst/>
            </a:prstGeom>
          </p:spPr>
        </p:pic>
        <p:sp>
          <p:nvSpPr>
            <p:cNvPr id="170" name="右箭头 78"/>
            <p:cNvSpPr/>
            <p:nvPr/>
          </p:nvSpPr>
          <p:spPr>
            <a:xfrm>
              <a:off x="8582" y="4338"/>
              <a:ext cx="416" cy="153"/>
            </a:xfrm>
            <a:prstGeom prst="rightArrow">
              <a:avLst/>
            </a:prstGeom>
            <a:solidFill>
              <a:srgbClr val="ADB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71"/>
            <p:cNvSpPr txBox="1"/>
            <p:nvPr/>
          </p:nvSpPr>
          <p:spPr>
            <a:xfrm>
              <a:off x="9054" y="4846"/>
              <a:ext cx="1987" cy="485"/>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领域知识体系</a:t>
              </a:r>
            </a:p>
          </p:txBody>
        </p:sp>
        <p:sp>
          <p:nvSpPr>
            <p:cNvPr id="172" name="Curved Right Arrow 42"/>
            <p:cNvSpPr/>
            <p:nvPr/>
          </p:nvSpPr>
          <p:spPr>
            <a:xfrm rot="10800000" flipV="1">
              <a:off x="11332" y="2533"/>
              <a:ext cx="368" cy="2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Curved Right Arrow 171"/>
            <p:cNvSpPr/>
            <p:nvPr/>
          </p:nvSpPr>
          <p:spPr>
            <a:xfrm>
              <a:off x="6114" y="4170"/>
              <a:ext cx="465" cy="32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文本框 371"/>
            <p:cNvSpPr txBox="1"/>
            <p:nvPr/>
          </p:nvSpPr>
          <p:spPr>
            <a:xfrm>
              <a:off x="8062" y="7322"/>
              <a:ext cx="1408" cy="483"/>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业务概念</a:t>
              </a:r>
            </a:p>
          </p:txBody>
        </p:sp>
        <p:cxnSp>
          <p:nvCxnSpPr>
            <p:cNvPr id="175" name="Elbow Connector 164"/>
            <p:cNvCxnSpPr/>
            <p:nvPr/>
          </p:nvCxnSpPr>
          <p:spPr>
            <a:xfrm>
              <a:off x="9499" y="7591"/>
              <a:ext cx="755" cy="3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文本框 371"/>
            <p:cNvSpPr txBox="1"/>
            <p:nvPr/>
          </p:nvSpPr>
          <p:spPr>
            <a:xfrm>
              <a:off x="10261" y="7703"/>
              <a:ext cx="1408" cy="483"/>
            </a:xfrm>
            <a:prstGeom prst="rect">
              <a:avLst/>
            </a:prstGeom>
            <a:noFill/>
          </p:spPr>
          <p:txBody>
            <a:bodyPr wrap="none" rtlCol="0">
              <a:spAutoFit/>
            </a:bodyPr>
            <a:lstStyle/>
            <a:p>
              <a:pPr algn="ctr"/>
              <a:r>
                <a:rPr lang="zh-CN" altLang="en-US" sz="1400" dirty="0">
                  <a:latin typeface="微软雅黑" panose="020B0503020204020204" charset="-122"/>
                  <a:ea typeface="微软雅黑" panose="020B0503020204020204" charset="-122"/>
                </a:rPr>
                <a:t>推理关系</a:t>
              </a:r>
            </a:p>
          </p:txBody>
        </p:sp>
        <p:cxnSp>
          <p:nvCxnSpPr>
            <p:cNvPr id="177" name="直接箭头连接符 176"/>
            <p:cNvCxnSpPr/>
            <p:nvPr/>
          </p:nvCxnSpPr>
          <p:spPr>
            <a:xfrm flipH="1">
              <a:off x="10823" y="7252"/>
              <a:ext cx="5" cy="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flipH="1">
              <a:off x="8815" y="6965"/>
              <a:ext cx="5" cy="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flipH="1" flipV="1">
              <a:off x="8820" y="8083"/>
              <a:ext cx="5" cy="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1.4 </a:t>
            </a:r>
            <a:r>
              <a:rPr lang="zh-CN" altLang="en-US"/>
              <a:t>航旅</a:t>
            </a:r>
            <a:r>
              <a:rPr lang="en-US" altLang="zh-CN"/>
              <a:t>NLP</a:t>
            </a:r>
            <a:r>
              <a:rPr lang="zh-CN" altLang="en-US"/>
              <a:t>研究成果</a:t>
            </a:r>
          </a:p>
        </p:txBody>
      </p:sp>
      <p:sp>
        <p:nvSpPr>
          <p:cNvPr id="12" name="罐形 11"/>
          <p:cNvSpPr/>
          <p:nvPr/>
        </p:nvSpPr>
        <p:spPr>
          <a:xfrm rot="5400000">
            <a:off x="848038" y="4179093"/>
            <a:ext cx="709613" cy="1252077"/>
          </a:xfrm>
          <a:prstGeom prst="can">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dirty="0">
                <a:solidFill>
                  <a:schemeClr val="tx1"/>
                </a:solidFill>
              </a:rPr>
              <a:t>通用数据集</a:t>
            </a:r>
          </a:p>
        </p:txBody>
      </p:sp>
      <p:sp>
        <p:nvSpPr>
          <p:cNvPr id="14" name="矩形 13"/>
          <p:cNvSpPr/>
          <p:nvPr/>
        </p:nvSpPr>
        <p:spPr>
          <a:xfrm>
            <a:off x="489061" y="3054145"/>
            <a:ext cx="1427570" cy="768897"/>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tx1"/>
                </a:solidFill>
              </a:rPr>
              <a:t>预训练任务</a:t>
            </a:r>
          </a:p>
        </p:txBody>
      </p:sp>
      <p:sp>
        <p:nvSpPr>
          <p:cNvPr id="15" name="罐形 14"/>
          <p:cNvSpPr/>
          <p:nvPr/>
        </p:nvSpPr>
        <p:spPr>
          <a:xfrm rot="5400000">
            <a:off x="4935501" y="4179093"/>
            <a:ext cx="709613" cy="1252077"/>
          </a:xfrm>
          <a:prstGeom prst="can">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dirty="0">
                <a:solidFill>
                  <a:schemeClr val="bg1"/>
                </a:solidFill>
              </a:rPr>
              <a:t>民航数据集</a:t>
            </a:r>
          </a:p>
        </p:txBody>
      </p:sp>
      <p:sp>
        <p:nvSpPr>
          <p:cNvPr id="16" name="文档 15"/>
          <p:cNvSpPr/>
          <p:nvPr/>
        </p:nvSpPr>
        <p:spPr>
          <a:xfrm>
            <a:off x="2630415" y="3060290"/>
            <a:ext cx="1268486" cy="762752"/>
          </a:xfrm>
          <a:prstGeom prst="flowChartDocumen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通用语言模型</a:t>
            </a:r>
          </a:p>
        </p:txBody>
      </p:sp>
      <p:cxnSp>
        <p:nvCxnSpPr>
          <p:cNvPr id="18" name="直线箭头连接符 17"/>
          <p:cNvCxnSpPr>
            <a:stCxn id="12" idx="2"/>
            <a:endCxn id="14" idx="2"/>
          </p:cNvCxnSpPr>
          <p:nvPr/>
        </p:nvCxnSpPr>
        <p:spPr>
          <a:xfrm flipV="1">
            <a:off x="1202844" y="3823042"/>
            <a:ext cx="2" cy="627283"/>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4" idx="3"/>
            <a:endCxn id="16" idx="1"/>
          </p:cNvCxnSpPr>
          <p:nvPr/>
        </p:nvCxnSpPr>
        <p:spPr>
          <a:xfrm>
            <a:off x="1916631" y="3438594"/>
            <a:ext cx="713784" cy="3072"/>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576523" y="3060290"/>
            <a:ext cx="1427570" cy="768897"/>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航旅预训练任务</a:t>
            </a:r>
          </a:p>
        </p:txBody>
      </p:sp>
      <p:sp>
        <p:nvSpPr>
          <p:cNvPr id="26" name="文档 25"/>
          <p:cNvSpPr/>
          <p:nvPr/>
        </p:nvSpPr>
        <p:spPr>
          <a:xfrm>
            <a:off x="6564368" y="3066435"/>
            <a:ext cx="1268486" cy="762752"/>
          </a:xfrm>
          <a:prstGeom prst="flowChartDocumen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通用语言模型</a:t>
            </a:r>
          </a:p>
        </p:txBody>
      </p:sp>
      <p:sp>
        <p:nvSpPr>
          <p:cNvPr id="27" name="矩形 26"/>
          <p:cNvSpPr/>
          <p:nvPr/>
        </p:nvSpPr>
        <p:spPr>
          <a:xfrm>
            <a:off x="8393128" y="3063362"/>
            <a:ext cx="1698425" cy="768897"/>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下游业务训练任务</a:t>
            </a:r>
          </a:p>
        </p:txBody>
      </p:sp>
      <p:sp>
        <p:nvSpPr>
          <p:cNvPr id="28" name="矩形 27"/>
          <p:cNvSpPr/>
          <p:nvPr/>
        </p:nvSpPr>
        <p:spPr>
          <a:xfrm>
            <a:off x="10639853" y="1412293"/>
            <a:ext cx="971439" cy="457542"/>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意图识别</a:t>
            </a:r>
          </a:p>
        </p:txBody>
      </p:sp>
      <p:cxnSp>
        <p:nvCxnSpPr>
          <p:cNvPr id="29" name="直线箭头连接符 28"/>
          <p:cNvCxnSpPr>
            <a:stCxn id="16" idx="3"/>
            <a:endCxn id="24" idx="1"/>
          </p:cNvCxnSpPr>
          <p:nvPr/>
        </p:nvCxnSpPr>
        <p:spPr>
          <a:xfrm>
            <a:off x="3898901" y="3441666"/>
            <a:ext cx="677622" cy="3073"/>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4" idx="3"/>
            <a:endCxn id="26" idx="1"/>
          </p:cNvCxnSpPr>
          <p:nvPr/>
        </p:nvCxnSpPr>
        <p:spPr>
          <a:xfrm>
            <a:off x="6004093" y="3444739"/>
            <a:ext cx="560275" cy="3072"/>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5" idx="2"/>
            <a:endCxn id="24" idx="2"/>
          </p:cNvCxnSpPr>
          <p:nvPr/>
        </p:nvCxnSpPr>
        <p:spPr>
          <a:xfrm flipV="1">
            <a:off x="5290307" y="3829187"/>
            <a:ext cx="1" cy="621138"/>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26" idx="3"/>
            <a:endCxn id="27" idx="1"/>
          </p:cNvCxnSpPr>
          <p:nvPr/>
        </p:nvCxnSpPr>
        <p:spPr>
          <a:xfrm>
            <a:off x="7832854" y="3447811"/>
            <a:ext cx="560274" cy="0"/>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48" idx="4"/>
            <a:endCxn id="24" idx="0"/>
          </p:cNvCxnSpPr>
          <p:nvPr/>
        </p:nvCxnSpPr>
        <p:spPr>
          <a:xfrm>
            <a:off x="5290306" y="2414177"/>
            <a:ext cx="2" cy="646113"/>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罐形 41"/>
          <p:cNvSpPr/>
          <p:nvPr/>
        </p:nvSpPr>
        <p:spPr>
          <a:xfrm rot="5400000">
            <a:off x="8887533" y="4179093"/>
            <a:ext cx="709613" cy="1252077"/>
          </a:xfrm>
          <a:prstGeom prst="can">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dirty="0">
                <a:solidFill>
                  <a:schemeClr val="bg1"/>
                </a:solidFill>
              </a:rPr>
              <a:t>民航数据集</a:t>
            </a:r>
          </a:p>
        </p:txBody>
      </p:sp>
      <p:cxnSp>
        <p:nvCxnSpPr>
          <p:cNvPr id="44" name="直线箭头连接符 43"/>
          <p:cNvCxnSpPr>
            <a:stCxn id="42" idx="2"/>
            <a:endCxn id="27" idx="2"/>
          </p:cNvCxnSpPr>
          <p:nvPr/>
        </p:nvCxnSpPr>
        <p:spPr>
          <a:xfrm flipV="1">
            <a:off x="9242339" y="3832259"/>
            <a:ext cx="2" cy="6180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罐形 47"/>
          <p:cNvSpPr/>
          <p:nvPr/>
        </p:nvSpPr>
        <p:spPr>
          <a:xfrm rot="5400000">
            <a:off x="4935500" y="1330805"/>
            <a:ext cx="709613" cy="1457131"/>
          </a:xfrm>
          <a:prstGeom prst="can">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sz="1400">
                <a:solidFill>
                  <a:schemeClr val="bg1"/>
                </a:solidFill>
              </a:rPr>
              <a:t>民航知识图谱</a:t>
            </a:r>
            <a:endParaRPr kumimoji="1" lang="zh-CN" altLang="en-US" sz="1400" dirty="0">
              <a:solidFill>
                <a:schemeClr val="bg1"/>
              </a:solidFill>
            </a:endParaRPr>
          </a:p>
        </p:txBody>
      </p:sp>
      <p:sp>
        <p:nvSpPr>
          <p:cNvPr id="54" name="矩形 53"/>
          <p:cNvSpPr/>
          <p:nvPr/>
        </p:nvSpPr>
        <p:spPr>
          <a:xfrm>
            <a:off x="10649061" y="2232937"/>
            <a:ext cx="971439" cy="457542"/>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情感分析</a:t>
            </a:r>
          </a:p>
        </p:txBody>
      </p:sp>
      <p:sp>
        <p:nvSpPr>
          <p:cNvPr id="55" name="矩形 54"/>
          <p:cNvSpPr/>
          <p:nvPr/>
        </p:nvSpPr>
        <p:spPr>
          <a:xfrm>
            <a:off x="10639852" y="3012083"/>
            <a:ext cx="971439" cy="457542"/>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知识推理</a:t>
            </a:r>
          </a:p>
        </p:txBody>
      </p:sp>
      <p:sp>
        <p:nvSpPr>
          <p:cNvPr id="56" name="矩形 55"/>
          <p:cNvSpPr/>
          <p:nvPr/>
        </p:nvSpPr>
        <p:spPr>
          <a:xfrm>
            <a:off x="10639851" y="3874225"/>
            <a:ext cx="971439" cy="457542"/>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rPr>
              <a:t>实体识别</a:t>
            </a:r>
          </a:p>
        </p:txBody>
      </p:sp>
      <p:sp>
        <p:nvSpPr>
          <p:cNvPr id="57" name="矩形 56"/>
          <p:cNvSpPr/>
          <p:nvPr/>
        </p:nvSpPr>
        <p:spPr>
          <a:xfrm>
            <a:off x="10649061" y="5245244"/>
            <a:ext cx="971439" cy="457542"/>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a:solidFill>
                  <a:schemeClr val="bg1"/>
                </a:solidFill>
              </a:rPr>
              <a:t>文本匹配</a:t>
            </a:r>
            <a:endParaRPr kumimoji="1" lang="zh-CN" altLang="en-US" sz="1400" dirty="0">
              <a:solidFill>
                <a:schemeClr val="bg1"/>
              </a:solidFill>
            </a:endParaRPr>
          </a:p>
        </p:txBody>
      </p:sp>
      <p:sp>
        <p:nvSpPr>
          <p:cNvPr id="58" name="文本框 57"/>
          <p:cNvSpPr txBox="1"/>
          <p:nvPr/>
        </p:nvSpPr>
        <p:spPr>
          <a:xfrm>
            <a:off x="11024588" y="4274702"/>
            <a:ext cx="482600" cy="922020"/>
          </a:xfrm>
          <a:prstGeom prst="rect">
            <a:avLst/>
          </a:prstGeom>
          <a:noFill/>
          <a:ln>
            <a:noFill/>
          </a:ln>
        </p:spPr>
        <p:txBody>
          <a:bodyPr wrap="square" rtlCol="0">
            <a:spAutoFit/>
          </a:bodyPr>
          <a:lstStyle/>
          <a:p>
            <a:r>
              <a:rPr kumimoji="1" lang="en-US" altLang="zh-CN" dirty="0"/>
              <a:t>.</a:t>
            </a:r>
          </a:p>
          <a:p>
            <a:r>
              <a:rPr kumimoji="1" lang="en-US" altLang="zh-CN" dirty="0"/>
              <a:t>.</a:t>
            </a:r>
          </a:p>
          <a:p>
            <a:r>
              <a:rPr kumimoji="1" lang="en-US" altLang="zh-CN" dirty="0"/>
              <a:t>.</a:t>
            </a:r>
            <a:endParaRPr kumimoji="1" lang="zh-CN" altLang="en-US" dirty="0"/>
          </a:p>
        </p:txBody>
      </p:sp>
      <p:cxnSp>
        <p:nvCxnSpPr>
          <p:cNvPr id="60" name="肘形连接符 59"/>
          <p:cNvCxnSpPr>
            <a:stCxn id="27" idx="3"/>
            <a:endCxn id="28" idx="1"/>
          </p:cNvCxnSpPr>
          <p:nvPr/>
        </p:nvCxnSpPr>
        <p:spPr>
          <a:xfrm flipV="1">
            <a:off x="10091553" y="1641064"/>
            <a:ext cx="548300" cy="1806747"/>
          </a:xfrm>
          <a:prstGeom prst="bentConnector3">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27" idx="3"/>
            <a:endCxn id="54" idx="1"/>
          </p:cNvCxnSpPr>
          <p:nvPr/>
        </p:nvCxnSpPr>
        <p:spPr>
          <a:xfrm flipV="1">
            <a:off x="10091553" y="2461708"/>
            <a:ext cx="557508" cy="986103"/>
          </a:xfrm>
          <a:prstGeom prst="bentConnector3">
            <a:avLst>
              <a:gd name="adj1" fmla="val 50000"/>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27" idx="3"/>
            <a:endCxn id="55" idx="1"/>
          </p:cNvCxnSpPr>
          <p:nvPr/>
        </p:nvCxnSpPr>
        <p:spPr>
          <a:xfrm flipV="1">
            <a:off x="10091553" y="3240854"/>
            <a:ext cx="548299" cy="206957"/>
          </a:xfrm>
          <a:prstGeom prst="bentConnector3">
            <a:avLst>
              <a:gd name="adj1" fmla="val 50000"/>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27" idx="3"/>
            <a:endCxn id="56" idx="1"/>
          </p:cNvCxnSpPr>
          <p:nvPr/>
        </p:nvCxnSpPr>
        <p:spPr>
          <a:xfrm>
            <a:off x="10091553" y="3447811"/>
            <a:ext cx="548298" cy="655185"/>
          </a:xfrm>
          <a:prstGeom prst="bentConnector3">
            <a:avLst>
              <a:gd name="adj1" fmla="val 50000"/>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27" idx="3"/>
            <a:endCxn id="57" idx="1"/>
          </p:cNvCxnSpPr>
          <p:nvPr/>
        </p:nvCxnSpPr>
        <p:spPr>
          <a:xfrm>
            <a:off x="10091553" y="3447811"/>
            <a:ext cx="557508" cy="2026204"/>
          </a:xfrm>
          <a:prstGeom prst="bentConnector3">
            <a:avLst>
              <a:gd name="adj1" fmla="val 50000"/>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4664269" y="1270838"/>
            <a:ext cx="1354603" cy="306705"/>
          </a:xfrm>
          <a:prstGeom prst="rect">
            <a:avLst/>
          </a:prstGeom>
          <a:noFill/>
        </p:spPr>
        <p:txBody>
          <a:bodyPr wrap="square" rtlCol="0">
            <a:spAutoFit/>
          </a:bodyPr>
          <a:lstStyle/>
          <a:p>
            <a:r>
              <a:rPr kumimoji="1" lang="en-US" altLang="zh-CN" sz="1400" dirty="0"/>
              <a:t>10</a:t>
            </a:r>
            <a:r>
              <a:rPr kumimoji="1" lang="zh-CN" altLang="en-US" sz="1400" dirty="0"/>
              <a:t>万</a:t>
            </a:r>
            <a:r>
              <a:rPr kumimoji="1" lang="en-US" altLang="zh-CN" sz="1400" dirty="0"/>
              <a:t>+</a:t>
            </a:r>
            <a:r>
              <a:rPr kumimoji="1" lang="zh-CN" altLang="en-US" sz="1400" dirty="0"/>
              <a:t>实体</a:t>
            </a:r>
          </a:p>
        </p:txBody>
      </p:sp>
      <p:sp>
        <p:nvSpPr>
          <p:cNvPr id="74" name="文本框 73"/>
          <p:cNvSpPr txBox="1"/>
          <p:nvPr/>
        </p:nvSpPr>
        <p:spPr>
          <a:xfrm>
            <a:off x="4561741" y="5365306"/>
            <a:ext cx="1789185" cy="306705"/>
          </a:xfrm>
          <a:prstGeom prst="rect">
            <a:avLst/>
          </a:prstGeom>
          <a:noFill/>
        </p:spPr>
        <p:txBody>
          <a:bodyPr wrap="square" rtlCol="0">
            <a:spAutoFit/>
          </a:bodyPr>
          <a:lstStyle/>
          <a:p>
            <a:r>
              <a:rPr kumimoji="1" lang="zh-CN" altLang="en-US" sz="1400" dirty="0"/>
              <a:t>百亿级民航语料</a:t>
            </a:r>
          </a:p>
        </p:txBody>
      </p:sp>
      <p:sp>
        <p:nvSpPr>
          <p:cNvPr id="75" name="文本框 74"/>
          <p:cNvSpPr txBox="1"/>
          <p:nvPr/>
        </p:nvSpPr>
        <p:spPr>
          <a:xfrm>
            <a:off x="8302368" y="5365306"/>
            <a:ext cx="1789185" cy="306705"/>
          </a:xfrm>
          <a:prstGeom prst="rect">
            <a:avLst/>
          </a:prstGeom>
          <a:noFill/>
        </p:spPr>
        <p:txBody>
          <a:bodyPr wrap="square" rtlCol="0">
            <a:spAutoFit/>
          </a:bodyPr>
          <a:lstStyle/>
          <a:p>
            <a:r>
              <a:rPr kumimoji="1" lang="zh-CN" altLang="en-US" sz="1400" dirty="0"/>
              <a:t>亿级真实客服数据</a:t>
            </a:r>
          </a:p>
        </p:txBody>
      </p:sp>
      <p:sp>
        <p:nvSpPr>
          <p:cNvPr id="76" name="文本框 75"/>
          <p:cNvSpPr txBox="1"/>
          <p:nvPr/>
        </p:nvSpPr>
        <p:spPr>
          <a:xfrm>
            <a:off x="7832603" y="624025"/>
            <a:ext cx="2117421" cy="1938020"/>
          </a:xfrm>
          <a:prstGeom prst="rect">
            <a:avLst/>
          </a:prstGeom>
          <a:noFill/>
        </p:spPr>
        <p:txBody>
          <a:bodyPr wrap="square" rtlCol="0">
            <a:spAutoFit/>
          </a:bodyPr>
          <a:lstStyle/>
          <a:p>
            <a:pPr>
              <a:lnSpc>
                <a:spcPct val="150000"/>
              </a:lnSpc>
            </a:pPr>
            <a:r>
              <a:rPr kumimoji="1" lang="zh-CN" altLang="en-US" sz="1600" b="1" dirty="0"/>
              <a:t>意图识别准确率：</a:t>
            </a:r>
            <a:endParaRPr kumimoji="1" lang="en-US" altLang="zh-CN" sz="1600" b="1" dirty="0"/>
          </a:p>
          <a:p>
            <a:pPr>
              <a:lnSpc>
                <a:spcPct val="150000"/>
              </a:lnSpc>
            </a:pPr>
            <a:r>
              <a:rPr kumimoji="1" lang="zh-CN" altLang="en-US" sz="1600" dirty="0"/>
              <a:t>谷歌：</a:t>
            </a:r>
            <a:r>
              <a:rPr kumimoji="1" lang="en-US" altLang="zh-CN" sz="1600" dirty="0"/>
              <a:t>91.2%</a:t>
            </a:r>
          </a:p>
          <a:p>
            <a:pPr>
              <a:lnSpc>
                <a:spcPct val="150000"/>
              </a:lnSpc>
            </a:pPr>
            <a:r>
              <a:rPr kumimoji="1" lang="zh-CN" altLang="en-US" sz="1600" dirty="0"/>
              <a:t>百度：</a:t>
            </a:r>
            <a:r>
              <a:rPr kumimoji="1" lang="en-US" altLang="zh-CN" sz="1600" dirty="0"/>
              <a:t>91.8%</a:t>
            </a:r>
          </a:p>
          <a:p>
            <a:pPr>
              <a:lnSpc>
                <a:spcPct val="150000"/>
              </a:lnSpc>
            </a:pPr>
            <a:r>
              <a:rPr kumimoji="1" lang="zh-CN" altLang="en-US" sz="1600" dirty="0"/>
              <a:t>科大讯飞：</a:t>
            </a:r>
            <a:r>
              <a:rPr kumimoji="1" lang="en-US" altLang="zh-CN" sz="1600" dirty="0"/>
              <a:t>91.6%</a:t>
            </a:r>
          </a:p>
          <a:p>
            <a:pPr>
              <a:lnSpc>
                <a:spcPct val="150000"/>
              </a:lnSpc>
            </a:pPr>
            <a:r>
              <a:rPr kumimoji="1" lang="zh-CN" altLang="en-US" sz="1600" b="1" dirty="0"/>
              <a:t>航旅纵横：</a:t>
            </a:r>
            <a:r>
              <a:rPr kumimoji="1" lang="en-US" altLang="zh-CN" sz="1600" b="1" dirty="0">
                <a:solidFill>
                  <a:srgbClr val="C00000"/>
                </a:solidFill>
              </a:rPr>
              <a:t>92.7%</a:t>
            </a:r>
            <a:endParaRPr kumimoji="1" lang="zh-CN" altLang="en-US" sz="1600" b="1" dirty="0">
              <a:solidFill>
                <a:srgbClr val="C00000"/>
              </a:solidFill>
            </a:endParaRPr>
          </a:p>
        </p:txBody>
      </p:sp>
      <p:sp>
        <p:nvSpPr>
          <p:cNvPr id="77" name="矩形 76"/>
          <p:cNvSpPr/>
          <p:nvPr/>
        </p:nvSpPr>
        <p:spPr>
          <a:xfrm>
            <a:off x="751994" y="5892800"/>
            <a:ext cx="861950" cy="231680"/>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200" dirty="0">
              <a:solidFill>
                <a:schemeClr val="tx1"/>
              </a:solidFill>
            </a:endParaRPr>
          </a:p>
        </p:txBody>
      </p:sp>
      <p:sp>
        <p:nvSpPr>
          <p:cNvPr id="78" name="矩形 77"/>
          <p:cNvSpPr/>
          <p:nvPr/>
        </p:nvSpPr>
        <p:spPr>
          <a:xfrm>
            <a:off x="751994" y="6299200"/>
            <a:ext cx="861950" cy="231680"/>
          </a:xfrm>
          <a:prstGeom prst="rect">
            <a:avLst/>
          </a:prstGeom>
          <a:solidFill>
            <a:srgbClr val="0090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200" dirty="0">
              <a:solidFill>
                <a:schemeClr val="bg1"/>
              </a:solidFill>
            </a:endParaRPr>
          </a:p>
        </p:txBody>
      </p:sp>
      <p:sp>
        <p:nvSpPr>
          <p:cNvPr id="79" name="文本框 78"/>
          <p:cNvSpPr txBox="1"/>
          <p:nvPr/>
        </p:nvSpPr>
        <p:spPr>
          <a:xfrm>
            <a:off x="1710818" y="5880100"/>
            <a:ext cx="524828" cy="275590"/>
          </a:xfrm>
          <a:prstGeom prst="rect">
            <a:avLst/>
          </a:prstGeom>
          <a:noFill/>
        </p:spPr>
        <p:txBody>
          <a:bodyPr wrap="square" rtlCol="0">
            <a:spAutoFit/>
          </a:bodyPr>
          <a:lstStyle/>
          <a:p>
            <a:r>
              <a:rPr kumimoji="1" lang="zh-CN" altLang="en-US" sz="1200" dirty="0"/>
              <a:t>通用</a:t>
            </a:r>
          </a:p>
        </p:txBody>
      </p:sp>
      <p:sp>
        <p:nvSpPr>
          <p:cNvPr id="81" name="文本框 80"/>
          <p:cNvSpPr txBox="1"/>
          <p:nvPr/>
        </p:nvSpPr>
        <p:spPr>
          <a:xfrm>
            <a:off x="1710818" y="6261476"/>
            <a:ext cx="906674" cy="275590"/>
          </a:xfrm>
          <a:prstGeom prst="rect">
            <a:avLst/>
          </a:prstGeom>
          <a:noFill/>
        </p:spPr>
        <p:txBody>
          <a:bodyPr wrap="square" rtlCol="0">
            <a:spAutoFit/>
          </a:bodyPr>
          <a:lstStyle/>
          <a:p>
            <a:r>
              <a:rPr kumimoji="1" lang="zh-CN" altLang="en-US" sz="1200"/>
              <a:t>航旅自研</a:t>
            </a:r>
            <a:endParaRPr kumimoji="1" lang="zh-CN" altLang="en-US" sz="1200" dirty="0"/>
          </a:p>
        </p:txBody>
      </p:sp>
      <p:sp>
        <p:nvSpPr>
          <p:cNvPr id="5" name="上弧形箭头 4"/>
          <p:cNvSpPr/>
          <p:nvPr/>
        </p:nvSpPr>
        <p:spPr>
          <a:xfrm rot="12660263">
            <a:off x="9474399" y="657157"/>
            <a:ext cx="1234309" cy="4347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3" name="矩形 42"/>
          <p:cNvSpPr/>
          <p:nvPr/>
        </p:nvSpPr>
        <p:spPr>
          <a:xfrm>
            <a:off x="4060825" y="2562533"/>
            <a:ext cx="1155378" cy="349400"/>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tx1"/>
                </a:solidFill>
              </a:rPr>
              <a:t>知识嵌入</a:t>
            </a:r>
          </a:p>
        </p:txBody>
      </p:sp>
      <p:sp>
        <p:nvSpPr>
          <p:cNvPr id="45" name="矩形 44"/>
          <p:cNvSpPr/>
          <p:nvPr/>
        </p:nvSpPr>
        <p:spPr>
          <a:xfrm>
            <a:off x="4038356" y="3982272"/>
            <a:ext cx="1155378" cy="349400"/>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tx1"/>
                </a:solidFill>
              </a:rPr>
              <a:t>迁移学习</a:t>
            </a:r>
          </a:p>
        </p:txBody>
      </p:sp>
      <p:sp>
        <p:nvSpPr>
          <p:cNvPr id="7" name="矩形 6"/>
          <p:cNvSpPr/>
          <p:nvPr/>
        </p:nvSpPr>
        <p:spPr>
          <a:xfrm>
            <a:off x="3810716" y="5990583"/>
            <a:ext cx="4805680" cy="521970"/>
          </a:xfrm>
          <a:prstGeom prst="rect">
            <a:avLst/>
          </a:prstGeom>
          <a:noFill/>
          <a:ln>
            <a:noFill/>
          </a:ln>
        </p:spPr>
        <p:txBody>
          <a:bodyPr wrap="none" rtlCol="0" anchor="t">
            <a:spAutoFit/>
          </a:bodyPr>
          <a:lstStyle/>
          <a:p>
            <a:pPr algn="l"/>
            <a:r>
              <a:rPr lang="zh-CN" altLang="en-US" sz="2800" dirty="0">
                <a:solidFill>
                  <a:srgbClr val="C0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打造更懂民航的基础语言模型</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标题 30"/>
          <p:cNvSpPr>
            <a:spLocks noGrp="1"/>
          </p:cNvSpPr>
          <p:nvPr>
            <p:ph type="title"/>
          </p:nvPr>
        </p:nvSpPr>
        <p:spPr/>
        <p:txBody>
          <a:bodyPr/>
          <a:lstStyle/>
          <a:p>
            <a:r>
              <a:rPr lang="en-US" altLang="zh-CN"/>
              <a:t>1.5 </a:t>
            </a:r>
            <a:r>
              <a:rPr lang="zh-CN" altLang="en-US"/>
              <a:t>航旅NLP技术优势</a:t>
            </a:r>
          </a:p>
        </p:txBody>
      </p:sp>
      <p:grpSp>
        <p:nvGrpSpPr>
          <p:cNvPr id="533" name="组合 532"/>
          <p:cNvGrpSpPr/>
          <p:nvPr/>
        </p:nvGrpSpPr>
        <p:grpSpPr>
          <a:xfrm flipV="1">
            <a:off x="6066790" y="1817370"/>
            <a:ext cx="978535" cy="3725545"/>
            <a:chOff x="4494624" y="2379404"/>
            <a:chExt cx="978253" cy="2639487"/>
          </a:xfrm>
        </p:grpSpPr>
        <p:grpSp>
          <p:nvGrpSpPr>
            <p:cNvPr id="513" name="组合 512"/>
            <p:cNvGrpSpPr/>
            <p:nvPr/>
          </p:nvGrpSpPr>
          <p:grpSpPr>
            <a:xfrm>
              <a:off x="4494624" y="2379404"/>
              <a:ext cx="978253" cy="1008000"/>
              <a:chOff x="3705569" y="2893895"/>
              <a:chExt cx="978253" cy="1008000"/>
            </a:xfrm>
          </p:grpSpPr>
          <p:cxnSp>
            <p:nvCxnSpPr>
              <p:cNvPr id="514" name="直接连接符 513"/>
              <p:cNvCxnSpPr/>
              <p:nvPr/>
            </p:nvCxnSpPr>
            <p:spPr bwMode="auto">
              <a:xfrm>
                <a:off x="3705569" y="2893896"/>
                <a:ext cx="616562" cy="0"/>
              </a:xfrm>
              <a:prstGeom prst="line">
                <a:avLst/>
              </a:prstGeom>
              <a:solidFill>
                <a:schemeClr val="accent1"/>
              </a:solidFill>
              <a:ln w="9525" cap="flat" cmpd="sng" algn="ctr">
                <a:solidFill>
                  <a:schemeClr val="tx1">
                    <a:lumMod val="50000"/>
                    <a:lumOff val="50000"/>
                  </a:schemeClr>
                </a:solidFill>
                <a:prstDash val="sysDash"/>
                <a:round/>
                <a:headEnd type="oval" w="med" len="med"/>
                <a:tailEnd type="none" w="med" len="med"/>
              </a:ln>
            </p:spPr>
          </p:cxnSp>
          <p:cxnSp>
            <p:nvCxnSpPr>
              <p:cNvPr id="515" name="直接连接符 514"/>
              <p:cNvCxnSpPr/>
              <p:nvPr/>
            </p:nvCxnSpPr>
            <p:spPr bwMode="auto">
              <a:xfrm>
                <a:off x="4322131" y="2893895"/>
                <a:ext cx="361691" cy="1008000"/>
              </a:xfrm>
              <a:prstGeom prst="line">
                <a:avLst/>
              </a:prstGeom>
              <a:solidFill>
                <a:schemeClr val="accent1"/>
              </a:solidFill>
              <a:ln w="9525" cap="flat" cmpd="sng" algn="ctr">
                <a:gradFill>
                  <a:gsLst>
                    <a:gs pos="0">
                      <a:schemeClr val="tx1">
                        <a:lumMod val="50000"/>
                        <a:lumOff val="50000"/>
                      </a:schemeClr>
                    </a:gs>
                    <a:gs pos="100000">
                      <a:schemeClr val="accent2">
                        <a:lumMod val="25000"/>
                        <a:lumOff val="75000"/>
                        <a:alpha val="0"/>
                      </a:schemeClr>
                    </a:gs>
                  </a:gsLst>
                  <a:lin ang="5400000" scaled="1"/>
                </a:gradFill>
                <a:prstDash val="sysDash"/>
                <a:round/>
                <a:headEnd type="none" w="med" len="med"/>
                <a:tailEnd type="none" w="med" len="med"/>
              </a:ln>
            </p:spPr>
          </p:cxnSp>
        </p:grpSp>
        <p:grpSp>
          <p:nvGrpSpPr>
            <p:cNvPr id="516" name="组合 515"/>
            <p:cNvGrpSpPr/>
            <p:nvPr/>
          </p:nvGrpSpPr>
          <p:grpSpPr>
            <a:xfrm>
              <a:off x="4494624" y="3253920"/>
              <a:ext cx="978253" cy="514511"/>
              <a:chOff x="3705569" y="2893896"/>
              <a:chExt cx="978253" cy="514511"/>
            </a:xfrm>
          </p:grpSpPr>
          <p:cxnSp>
            <p:nvCxnSpPr>
              <p:cNvPr id="517" name="直接连接符 516"/>
              <p:cNvCxnSpPr/>
              <p:nvPr/>
            </p:nvCxnSpPr>
            <p:spPr bwMode="auto">
              <a:xfrm>
                <a:off x="3705569" y="2893896"/>
                <a:ext cx="616562" cy="0"/>
              </a:xfrm>
              <a:prstGeom prst="line">
                <a:avLst/>
              </a:prstGeom>
              <a:solidFill>
                <a:schemeClr val="accent1"/>
              </a:solidFill>
              <a:ln w="9525" cap="flat" cmpd="sng" algn="ctr">
                <a:solidFill>
                  <a:schemeClr val="tx1">
                    <a:lumMod val="50000"/>
                    <a:lumOff val="50000"/>
                  </a:schemeClr>
                </a:solidFill>
                <a:prstDash val="sysDash"/>
                <a:round/>
                <a:headEnd type="oval" w="med" len="med"/>
                <a:tailEnd type="none" w="med" len="med"/>
              </a:ln>
            </p:spPr>
          </p:cxnSp>
          <p:cxnSp>
            <p:nvCxnSpPr>
              <p:cNvPr id="518" name="直接连接符 517"/>
              <p:cNvCxnSpPr/>
              <p:nvPr/>
            </p:nvCxnSpPr>
            <p:spPr bwMode="auto">
              <a:xfrm>
                <a:off x="4322131" y="2893896"/>
                <a:ext cx="361691" cy="514511"/>
              </a:xfrm>
              <a:prstGeom prst="line">
                <a:avLst/>
              </a:prstGeom>
              <a:solidFill>
                <a:schemeClr val="accent1"/>
              </a:solidFill>
              <a:ln w="9525" cap="flat" cmpd="sng" algn="ctr">
                <a:gradFill>
                  <a:gsLst>
                    <a:gs pos="0">
                      <a:schemeClr val="tx1">
                        <a:lumMod val="50000"/>
                        <a:lumOff val="50000"/>
                      </a:schemeClr>
                    </a:gs>
                    <a:gs pos="100000">
                      <a:schemeClr val="accent2">
                        <a:lumMod val="25000"/>
                        <a:lumOff val="75000"/>
                        <a:alpha val="0"/>
                      </a:schemeClr>
                    </a:gs>
                  </a:gsLst>
                  <a:lin ang="5400000" scaled="1"/>
                </a:gradFill>
                <a:prstDash val="sysDash"/>
                <a:round/>
                <a:headEnd type="none" w="med" len="med"/>
                <a:tailEnd type="none" w="med" len="med"/>
              </a:ln>
            </p:spPr>
          </p:cxnSp>
        </p:grpSp>
        <p:grpSp>
          <p:nvGrpSpPr>
            <p:cNvPr id="519" name="组合 518"/>
            <p:cNvGrpSpPr/>
            <p:nvPr/>
          </p:nvGrpSpPr>
          <p:grpSpPr>
            <a:xfrm flipV="1">
              <a:off x="4494624" y="3620034"/>
              <a:ext cx="978253" cy="514511"/>
              <a:chOff x="3705569" y="2893896"/>
              <a:chExt cx="978253" cy="514511"/>
            </a:xfrm>
          </p:grpSpPr>
          <p:cxnSp>
            <p:nvCxnSpPr>
              <p:cNvPr id="520" name="直接连接符 519"/>
              <p:cNvCxnSpPr/>
              <p:nvPr/>
            </p:nvCxnSpPr>
            <p:spPr bwMode="auto">
              <a:xfrm>
                <a:off x="3705569" y="2893896"/>
                <a:ext cx="616562" cy="0"/>
              </a:xfrm>
              <a:prstGeom prst="line">
                <a:avLst/>
              </a:prstGeom>
              <a:solidFill>
                <a:schemeClr val="accent1"/>
              </a:solidFill>
              <a:ln w="9525" cap="flat" cmpd="sng" algn="ctr">
                <a:solidFill>
                  <a:schemeClr val="tx1">
                    <a:lumMod val="50000"/>
                    <a:lumOff val="50000"/>
                  </a:schemeClr>
                </a:solidFill>
                <a:prstDash val="sysDash"/>
                <a:round/>
                <a:headEnd type="oval" w="med" len="med"/>
                <a:tailEnd type="none" w="med" len="med"/>
              </a:ln>
            </p:spPr>
          </p:cxnSp>
          <p:cxnSp>
            <p:nvCxnSpPr>
              <p:cNvPr id="521" name="直接连接符 520"/>
              <p:cNvCxnSpPr/>
              <p:nvPr/>
            </p:nvCxnSpPr>
            <p:spPr bwMode="auto">
              <a:xfrm>
                <a:off x="4322131" y="2893896"/>
                <a:ext cx="361691" cy="514511"/>
              </a:xfrm>
              <a:prstGeom prst="line">
                <a:avLst/>
              </a:prstGeom>
              <a:solidFill>
                <a:schemeClr val="accent1"/>
              </a:solidFill>
              <a:ln w="9525" cap="flat" cmpd="sng" algn="ctr">
                <a:gradFill>
                  <a:gsLst>
                    <a:gs pos="0">
                      <a:schemeClr val="tx1">
                        <a:lumMod val="50000"/>
                        <a:lumOff val="50000"/>
                      </a:schemeClr>
                    </a:gs>
                    <a:gs pos="100000">
                      <a:schemeClr val="accent2">
                        <a:lumMod val="25000"/>
                        <a:lumOff val="75000"/>
                        <a:alpha val="0"/>
                      </a:schemeClr>
                    </a:gs>
                  </a:gsLst>
                  <a:lin ang="5400000" scaled="1"/>
                </a:gradFill>
                <a:prstDash val="sysDash"/>
                <a:round/>
                <a:headEnd type="none" w="med" len="med"/>
                <a:tailEnd type="none" w="med" len="med"/>
              </a:ln>
            </p:spPr>
          </p:cxnSp>
        </p:grpSp>
        <p:grpSp>
          <p:nvGrpSpPr>
            <p:cNvPr id="522" name="组合 521"/>
            <p:cNvGrpSpPr/>
            <p:nvPr/>
          </p:nvGrpSpPr>
          <p:grpSpPr>
            <a:xfrm flipV="1">
              <a:off x="4494624" y="4010891"/>
              <a:ext cx="978253" cy="1008000"/>
              <a:chOff x="3705569" y="2885791"/>
              <a:chExt cx="978253" cy="1008000"/>
            </a:xfrm>
          </p:grpSpPr>
          <p:cxnSp>
            <p:nvCxnSpPr>
              <p:cNvPr id="523" name="直接连接符 522"/>
              <p:cNvCxnSpPr/>
              <p:nvPr/>
            </p:nvCxnSpPr>
            <p:spPr bwMode="auto">
              <a:xfrm>
                <a:off x="3705569" y="2893896"/>
                <a:ext cx="616562" cy="0"/>
              </a:xfrm>
              <a:prstGeom prst="line">
                <a:avLst/>
              </a:prstGeom>
              <a:solidFill>
                <a:schemeClr val="accent1"/>
              </a:solidFill>
              <a:ln w="9525" cap="flat" cmpd="sng" algn="ctr">
                <a:solidFill>
                  <a:schemeClr val="tx1">
                    <a:lumMod val="50000"/>
                    <a:lumOff val="50000"/>
                  </a:schemeClr>
                </a:solidFill>
                <a:prstDash val="sysDash"/>
                <a:round/>
                <a:headEnd type="oval" w="med" len="med"/>
                <a:tailEnd type="none" w="med" len="med"/>
              </a:ln>
            </p:spPr>
          </p:cxnSp>
          <p:cxnSp>
            <p:nvCxnSpPr>
              <p:cNvPr id="524" name="直接连接符 523"/>
              <p:cNvCxnSpPr/>
              <p:nvPr/>
            </p:nvCxnSpPr>
            <p:spPr bwMode="auto">
              <a:xfrm>
                <a:off x="4322131" y="2885791"/>
                <a:ext cx="361691" cy="1008000"/>
              </a:xfrm>
              <a:prstGeom prst="line">
                <a:avLst/>
              </a:prstGeom>
              <a:solidFill>
                <a:schemeClr val="accent1"/>
              </a:solidFill>
              <a:ln w="9525" cap="flat" cmpd="sng" algn="ctr">
                <a:gradFill>
                  <a:gsLst>
                    <a:gs pos="0">
                      <a:schemeClr val="tx1">
                        <a:lumMod val="50000"/>
                        <a:lumOff val="50000"/>
                      </a:schemeClr>
                    </a:gs>
                    <a:gs pos="100000">
                      <a:schemeClr val="accent2">
                        <a:lumMod val="25000"/>
                        <a:lumOff val="75000"/>
                        <a:alpha val="0"/>
                      </a:schemeClr>
                    </a:gs>
                  </a:gsLst>
                  <a:lin ang="5400000" scaled="1"/>
                </a:gradFill>
                <a:prstDash val="sysDash"/>
                <a:round/>
                <a:headEnd type="none" w="med" len="med"/>
                <a:tailEnd type="none" w="med" len="med"/>
              </a:ln>
            </p:spPr>
          </p:cxnSp>
        </p:grpSp>
      </p:grpSp>
      <p:sp>
        <p:nvSpPr>
          <p:cNvPr id="15" name="矩形 14"/>
          <p:cNvSpPr/>
          <p:nvPr/>
        </p:nvSpPr>
        <p:spPr>
          <a:xfrm>
            <a:off x="7413706" y="4769478"/>
            <a:ext cx="4453890" cy="953135"/>
          </a:xfrm>
          <a:prstGeom prst="rect">
            <a:avLst/>
          </a:prstGeom>
          <a:noFill/>
          <a:ln>
            <a:noFill/>
          </a:ln>
        </p:spPr>
        <p:txBody>
          <a:bodyPr wrap="none" rtlCol="0" anchor="t">
            <a:spAutoFit/>
          </a:bodyPr>
          <a:lstStyle/>
          <a:p>
            <a:pPr algn="l"/>
            <a:r>
              <a:rPr lang="zh-CN" altLang="en-US" sz="2800" dirty="0">
                <a:solidFill>
                  <a:srgbClr val="C0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立足于民航特点</a:t>
            </a:r>
          </a:p>
          <a:p>
            <a:pPr algn="l"/>
            <a:r>
              <a:rPr lang="zh-CN" altLang="en-US" sz="2800" dirty="0">
                <a:solidFill>
                  <a:srgbClr val="C0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构建行业通用</a:t>
            </a:r>
            <a:r>
              <a:rPr lang="en-US" altLang="zh-CN" sz="2800" dirty="0">
                <a:solidFill>
                  <a:srgbClr val="C0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NLP</a:t>
            </a:r>
            <a:r>
              <a:rPr lang="zh-CN" altLang="en-US" sz="2800" dirty="0">
                <a:solidFill>
                  <a:srgbClr val="C0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解决方案</a:t>
            </a:r>
          </a:p>
        </p:txBody>
      </p:sp>
      <p:grpSp>
        <p:nvGrpSpPr>
          <p:cNvPr id="5" name="组合 4"/>
          <p:cNvGrpSpPr/>
          <p:nvPr/>
        </p:nvGrpSpPr>
        <p:grpSpPr>
          <a:xfrm>
            <a:off x="723265" y="1453515"/>
            <a:ext cx="5112385" cy="892810"/>
            <a:chOff x="2741784" y="2372957"/>
            <a:chExt cx="2531097" cy="892676"/>
          </a:xfrm>
        </p:grpSpPr>
        <p:sp>
          <p:nvSpPr>
            <p:cNvPr id="6" name="文本框 5"/>
            <p:cNvSpPr txBox="1"/>
            <p:nvPr/>
          </p:nvSpPr>
          <p:spPr>
            <a:xfrm>
              <a:off x="2741784" y="2372957"/>
              <a:ext cx="1155673" cy="398725"/>
            </a:xfrm>
            <a:prstGeom prst="rect">
              <a:avLst/>
            </a:prstGeom>
            <a:noFill/>
          </p:spPr>
          <p:txBody>
            <a:bodyPr wrap="square" rtlCol="0">
              <a:spAutoFit/>
              <a:scene3d>
                <a:camera prst="orthographicFront"/>
                <a:lightRig rig="threePt" dir="t"/>
              </a:scene3d>
              <a:sp3d contourW="12700"/>
            </a:bodyPr>
            <a:lstStyle/>
            <a:p>
              <a:pPr algn="l"/>
              <a:r>
                <a:rPr lang="zh-CN" altLang="en-US" sz="2000" b="1" spc="300" dirty="0">
                  <a:solidFill>
                    <a:schemeClr val="accent3">
                      <a:lumMod val="50000"/>
                    </a:schemeClr>
                  </a:solidFill>
                  <a:latin typeface="微软雅黑" panose="020B0503020204020204" charset="-122"/>
                  <a:ea typeface="微软雅黑" panose="020B0503020204020204" charset="-122"/>
                  <a:cs typeface="+mn-ea"/>
                  <a:sym typeface="+mn-lt"/>
                </a:rPr>
                <a:t>民航的深度理解</a:t>
              </a:r>
            </a:p>
          </p:txBody>
        </p:sp>
        <p:sp>
          <p:nvSpPr>
            <p:cNvPr id="7" name="文本框 6"/>
            <p:cNvSpPr txBox="1"/>
            <p:nvPr/>
          </p:nvSpPr>
          <p:spPr>
            <a:xfrm>
              <a:off x="2741785" y="2680878"/>
              <a:ext cx="2531096" cy="584755"/>
            </a:xfrm>
            <a:prstGeom prst="rect">
              <a:avLst/>
            </a:prstGeom>
            <a:noFill/>
          </p:spPr>
          <p:txBody>
            <a:bodyPr wrap="square" rtlCol="0">
              <a:spAutoFit/>
              <a:scene3d>
                <a:camera prst="orthographicFront"/>
                <a:lightRig rig="threePt" dir="t"/>
              </a:scene3d>
              <a:sp3d contourW="12700"/>
            </a:bodyPr>
            <a:lstStyle/>
            <a:p>
              <a:pPr algn="l">
                <a:lnSpc>
                  <a:spcPct val="134000"/>
                </a:lnSpc>
              </a:pPr>
              <a:r>
                <a:rPr lang="zh-CN" altLang="en-US" sz="1200" dirty="0">
                  <a:solidFill>
                    <a:schemeClr val="tx1"/>
                  </a:solidFill>
                  <a:latin typeface="微软雅黑" panose="020B0503020204020204" charset="-122"/>
                  <a:ea typeface="微软雅黑" panose="020B0503020204020204" charset="-122"/>
                  <a:cs typeface="+mn-ea"/>
                  <a:sym typeface="+mn-lt"/>
                </a:rPr>
                <a:t>航旅纵横自成立以来，不仅基于中航信丰富的民航服务经验，还一直活跃于服务旅客的第一线，对民航基本知识和民航旅客服务均有较深的理解。</a:t>
              </a:r>
            </a:p>
          </p:txBody>
        </p:sp>
      </p:grpSp>
      <p:sp>
        <p:nvSpPr>
          <p:cNvPr id="16" name="圆角矩形 15"/>
          <p:cNvSpPr/>
          <p:nvPr/>
        </p:nvSpPr>
        <p:spPr>
          <a:xfrm>
            <a:off x="723265" y="1370965"/>
            <a:ext cx="5112385" cy="974725"/>
          </a:xfrm>
          <a:prstGeom prst="roundRect">
            <a:avLst/>
          </a:prstGeom>
          <a:noFill/>
          <a:ln>
            <a:solidFill>
              <a:srgbClr val="7BC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1" name="组合 20"/>
          <p:cNvGrpSpPr/>
          <p:nvPr/>
        </p:nvGrpSpPr>
        <p:grpSpPr>
          <a:xfrm>
            <a:off x="724535" y="2604770"/>
            <a:ext cx="5111750" cy="1010285"/>
            <a:chOff x="921" y="4089"/>
            <a:chExt cx="7508" cy="1591"/>
          </a:xfrm>
        </p:grpSpPr>
        <p:grpSp>
          <p:nvGrpSpPr>
            <p:cNvPr id="8" name="组合 7"/>
            <p:cNvGrpSpPr/>
            <p:nvPr/>
          </p:nvGrpSpPr>
          <p:grpSpPr>
            <a:xfrm>
              <a:off x="921" y="4236"/>
              <a:ext cx="7507" cy="1389"/>
              <a:chOff x="3426821" y="2318353"/>
              <a:chExt cx="2531096" cy="881880"/>
            </a:xfrm>
          </p:grpSpPr>
          <p:sp>
            <p:nvSpPr>
              <p:cNvPr id="9" name="文本框 8"/>
              <p:cNvSpPr txBox="1"/>
              <p:nvPr/>
            </p:nvSpPr>
            <p:spPr>
              <a:xfrm>
                <a:off x="3426950" y="2318353"/>
                <a:ext cx="1862835" cy="398727"/>
              </a:xfrm>
              <a:prstGeom prst="rect">
                <a:avLst/>
              </a:prstGeom>
              <a:noFill/>
            </p:spPr>
            <p:txBody>
              <a:bodyPr wrap="square" rtlCol="0">
                <a:spAutoFit/>
                <a:scene3d>
                  <a:camera prst="orthographicFront"/>
                  <a:lightRig rig="threePt" dir="t"/>
                </a:scene3d>
                <a:sp3d contourW="12700"/>
              </a:bodyPr>
              <a:lstStyle/>
              <a:p>
                <a:pPr lvl="0" algn="l">
                  <a:buClrTx/>
                  <a:buSzTx/>
                  <a:buFontTx/>
                </a:pPr>
                <a:r>
                  <a:rPr lang="zh-CN" altLang="en-US" sz="2000" b="1" spc="300" dirty="0">
                    <a:solidFill>
                      <a:schemeClr val="accent3">
                        <a:lumMod val="50000"/>
                      </a:schemeClr>
                    </a:solidFill>
                    <a:latin typeface="微软雅黑" panose="020B0503020204020204" charset="-122"/>
                    <a:ea typeface="微软雅黑" panose="020B0503020204020204" charset="-122"/>
                    <a:cs typeface="+mn-ea"/>
                    <a:sym typeface="+mn-lt"/>
                  </a:rPr>
                  <a:t>行业最全的知识库</a:t>
                </a:r>
              </a:p>
            </p:txBody>
          </p:sp>
          <p:sp>
            <p:nvSpPr>
              <p:cNvPr id="10" name="文本框 9"/>
              <p:cNvSpPr txBox="1"/>
              <p:nvPr/>
            </p:nvSpPr>
            <p:spPr>
              <a:xfrm>
                <a:off x="3426821" y="2615475"/>
                <a:ext cx="2531096" cy="584758"/>
              </a:xfrm>
              <a:prstGeom prst="rect">
                <a:avLst/>
              </a:prstGeom>
              <a:noFill/>
            </p:spPr>
            <p:txBody>
              <a:bodyPr wrap="square" rtlCol="0">
                <a:spAutoFit/>
                <a:scene3d>
                  <a:camera prst="orthographicFront"/>
                  <a:lightRig rig="threePt" dir="t"/>
                </a:scene3d>
                <a:sp3d contourW="12700"/>
              </a:bodyPr>
              <a:lstStyle/>
              <a:p>
                <a:pPr lvl="0" algn="l">
                  <a:lnSpc>
                    <a:spcPct val="134000"/>
                  </a:lnSpc>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lt"/>
                  </a:rPr>
                  <a:t>航旅纵横作为中国民航业内头部APP，不仅是旅客了解信息的渠道，也是分享评论的平台，共积累近千万评论，和数万旅客问询的语料信息。</a:t>
                </a:r>
              </a:p>
            </p:txBody>
          </p:sp>
        </p:grpSp>
        <p:sp>
          <p:nvSpPr>
            <p:cNvPr id="17" name="圆角矩形 16"/>
            <p:cNvSpPr/>
            <p:nvPr/>
          </p:nvSpPr>
          <p:spPr>
            <a:xfrm>
              <a:off x="921" y="4089"/>
              <a:ext cx="7508" cy="1591"/>
            </a:xfrm>
            <a:prstGeom prst="roundRect">
              <a:avLst/>
            </a:prstGeom>
            <a:noFill/>
            <a:ln>
              <a:solidFill>
                <a:srgbClr val="7BC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22" name="组合 21"/>
          <p:cNvGrpSpPr/>
          <p:nvPr/>
        </p:nvGrpSpPr>
        <p:grpSpPr>
          <a:xfrm>
            <a:off x="723265" y="3849370"/>
            <a:ext cx="5113066" cy="974725"/>
            <a:chOff x="921" y="6328"/>
            <a:chExt cx="7511" cy="1535"/>
          </a:xfrm>
        </p:grpSpPr>
        <p:grpSp>
          <p:nvGrpSpPr>
            <p:cNvPr id="11" name="组合 10"/>
            <p:cNvGrpSpPr/>
            <p:nvPr/>
          </p:nvGrpSpPr>
          <p:grpSpPr>
            <a:xfrm>
              <a:off x="921" y="6401"/>
              <a:ext cx="7506" cy="1462"/>
              <a:chOff x="2741785" y="2343753"/>
              <a:chExt cx="2531110" cy="928230"/>
            </a:xfrm>
          </p:grpSpPr>
          <p:sp>
            <p:nvSpPr>
              <p:cNvPr id="12" name="文本框 11"/>
              <p:cNvSpPr txBox="1"/>
              <p:nvPr/>
            </p:nvSpPr>
            <p:spPr>
              <a:xfrm>
                <a:off x="2742420" y="2343753"/>
                <a:ext cx="2530475" cy="398725"/>
              </a:xfrm>
              <a:prstGeom prst="rect">
                <a:avLst/>
              </a:prstGeom>
              <a:noFill/>
            </p:spPr>
            <p:txBody>
              <a:bodyPr wrap="square" rtlCol="0">
                <a:spAutoFit/>
                <a:scene3d>
                  <a:camera prst="orthographicFront"/>
                  <a:lightRig rig="threePt" dir="t"/>
                </a:scene3d>
                <a:sp3d contourW="12700"/>
              </a:bodyPr>
              <a:lstStyle/>
              <a:p>
                <a:pPr lvl="0" algn="l">
                  <a:buClrTx/>
                  <a:buSzTx/>
                  <a:buFontTx/>
                </a:pPr>
                <a:r>
                  <a:rPr lang="zh-CN" altLang="en-US" sz="2000" b="1" spc="300" dirty="0">
                    <a:solidFill>
                      <a:schemeClr val="accent3">
                        <a:lumMod val="50000"/>
                      </a:schemeClr>
                    </a:solidFill>
                    <a:latin typeface="微软雅黑" panose="020B0503020204020204" charset="-122"/>
                    <a:ea typeface="微软雅黑" panose="020B0503020204020204" charset="-122"/>
                    <a:cs typeface="微软雅黑" panose="020B0503020204020204" charset="-122"/>
                    <a:sym typeface="+mn-lt"/>
                  </a:rPr>
                  <a:t>先进的NLP技术水平</a:t>
                </a:r>
              </a:p>
            </p:txBody>
          </p:sp>
          <p:sp>
            <p:nvSpPr>
              <p:cNvPr id="13" name="文本框 12"/>
              <p:cNvSpPr txBox="1"/>
              <p:nvPr/>
            </p:nvSpPr>
            <p:spPr>
              <a:xfrm>
                <a:off x="2741785" y="2687228"/>
                <a:ext cx="2531096" cy="584755"/>
              </a:xfrm>
              <a:prstGeom prst="rect">
                <a:avLst/>
              </a:prstGeom>
              <a:noFill/>
            </p:spPr>
            <p:txBody>
              <a:bodyPr wrap="square" rtlCol="0">
                <a:spAutoFit/>
                <a:scene3d>
                  <a:camera prst="orthographicFront"/>
                  <a:lightRig rig="threePt" dir="t"/>
                </a:scene3d>
                <a:sp3d contourW="12700"/>
              </a:bodyPr>
              <a:lstStyle/>
              <a:p>
                <a:pPr lvl="0" algn="l">
                  <a:lnSpc>
                    <a:spcPct val="134000"/>
                  </a:lnSpc>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lt"/>
                  </a:rPr>
                  <a:t>NLP（自然语言处理，Natural Language Processing），航旅纵横拥有专业团队重点研究该项技术，目前已具备国内一线水平。</a:t>
                </a:r>
              </a:p>
            </p:txBody>
          </p:sp>
        </p:grpSp>
        <p:sp>
          <p:nvSpPr>
            <p:cNvPr id="18" name="圆角矩形 17"/>
            <p:cNvSpPr/>
            <p:nvPr/>
          </p:nvSpPr>
          <p:spPr>
            <a:xfrm>
              <a:off x="924" y="6328"/>
              <a:ext cx="7508" cy="1535"/>
            </a:xfrm>
            <a:prstGeom prst="roundRect">
              <a:avLst/>
            </a:prstGeom>
            <a:noFill/>
            <a:ln>
              <a:solidFill>
                <a:srgbClr val="7BC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23" name="组合 22"/>
          <p:cNvGrpSpPr/>
          <p:nvPr/>
        </p:nvGrpSpPr>
        <p:grpSpPr>
          <a:xfrm>
            <a:off x="723900" y="5080635"/>
            <a:ext cx="5109210" cy="1040130"/>
            <a:chOff x="922" y="8178"/>
            <a:chExt cx="7509" cy="1638"/>
          </a:xfrm>
        </p:grpSpPr>
        <p:grpSp>
          <p:nvGrpSpPr>
            <p:cNvPr id="14" name="组合 13"/>
            <p:cNvGrpSpPr/>
            <p:nvPr/>
          </p:nvGrpSpPr>
          <p:grpSpPr>
            <a:xfrm>
              <a:off x="922" y="8252"/>
              <a:ext cx="7507" cy="1462"/>
              <a:chOff x="2741785" y="2343753"/>
              <a:chExt cx="2531096" cy="928226"/>
            </a:xfrm>
          </p:grpSpPr>
          <p:sp>
            <p:nvSpPr>
              <p:cNvPr id="19" name="文本框 18"/>
              <p:cNvSpPr txBox="1"/>
              <p:nvPr/>
            </p:nvSpPr>
            <p:spPr>
              <a:xfrm>
                <a:off x="2741785" y="2343753"/>
                <a:ext cx="2193290" cy="398730"/>
              </a:xfrm>
              <a:prstGeom prst="rect">
                <a:avLst/>
              </a:prstGeom>
              <a:noFill/>
            </p:spPr>
            <p:txBody>
              <a:bodyPr wrap="square" rtlCol="0">
                <a:spAutoFit/>
                <a:scene3d>
                  <a:camera prst="orthographicFront"/>
                  <a:lightRig rig="threePt" dir="t"/>
                </a:scene3d>
                <a:sp3d contourW="12700"/>
              </a:bodyPr>
              <a:lstStyle/>
              <a:p>
                <a:pPr lvl="0" algn="l">
                  <a:buClrTx/>
                  <a:buSzTx/>
                  <a:buFontTx/>
                </a:pPr>
                <a:r>
                  <a:rPr lang="zh-CN" altLang="en-US" sz="2000" b="1" spc="300" dirty="0">
                    <a:solidFill>
                      <a:schemeClr val="accent3">
                        <a:lumMod val="50000"/>
                      </a:schemeClr>
                    </a:solidFill>
                    <a:latin typeface="微软雅黑" panose="020B0503020204020204" charset="-122"/>
                    <a:ea typeface="微软雅黑" panose="020B0503020204020204" charset="-122"/>
                    <a:cs typeface="+mn-ea"/>
                    <a:sym typeface="+mn-lt"/>
                  </a:rPr>
                  <a:t>成熟的计算模型</a:t>
                </a:r>
              </a:p>
            </p:txBody>
          </p:sp>
          <p:sp>
            <p:nvSpPr>
              <p:cNvPr id="24" name="文本框 23"/>
              <p:cNvSpPr txBox="1"/>
              <p:nvPr/>
            </p:nvSpPr>
            <p:spPr>
              <a:xfrm>
                <a:off x="2741785" y="2687228"/>
                <a:ext cx="2531096" cy="584751"/>
              </a:xfrm>
              <a:prstGeom prst="rect">
                <a:avLst/>
              </a:prstGeom>
              <a:noFill/>
            </p:spPr>
            <p:txBody>
              <a:bodyPr wrap="square" rtlCol="0">
                <a:spAutoFit/>
                <a:scene3d>
                  <a:camera prst="orthographicFront"/>
                  <a:lightRig rig="threePt" dir="t"/>
                </a:scene3d>
                <a:sp3d contourW="12700"/>
              </a:bodyPr>
              <a:lstStyle/>
              <a:p>
                <a:pPr lvl="0" algn="l">
                  <a:lnSpc>
                    <a:spcPct val="134000"/>
                  </a:lnSpc>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lt"/>
                  </a:rPr>
                  <a:t>专业的技术团队搭建针对民航服务的模语义型，并基于成熟的迁移学习、知识图谱等技术，构建了</a:t>
                </a:r>
                <a:r>
                  <a:rPr lang="en-US" altLang="zh-CN" sz="1200" dirty="0">
                    <a:latin typeface="微软雅黑" panose="020B0503020204020204" charset="-122"/>
                    <a:ea typeface="微软雅黑" panose="020B0503020204020204" charset="-122"/>
                    <a:cs typeface="微软雅黑" panose="020B0503020204020204" charset="-122"/>
                    <a:sym typeface="+mn-lt"/>
                  </a:rPr>
                  <a:t>“</a:t>
                </a:r>
                <a:r>
                  <a:rPr lang="zh-CN" altLang="en-US" sz="1200" dirty="0">
                    <a:latin typeface="微软雅黑" panose="020B0503020204020204" charset="-122"/>
                    <a:ea typeface="微软雅黑" panose="020B0503020204020204" charset="-122"/>
                    <a:cs typeface="微软雅黑" panose="020B0503020204020204" charset="-122"/>
                    <a:sym typeface="+mn-lt"/>
                  </a:rPr>
                  <a:t>更懂</a:t>
                </a:r>
                <a:r>
                  <a:rPr lang="en-US" altLang="zh-CN" sz="1200" dirty="0">
                    <a:latin typeface="微软雅黑" panose="020B0503020204020204" charset="-122"/>
                    <a:ea typeface="微软雅黑" panose="020B0503020204020204" charset="-122"/>
                    <a:cs typeface="微软雅黑" panose="020B0503020204020204" charset="-122"/>
                    <a:sym typeface="+mn-lt"/>
                  </a:rPr>
                  <a:t>”</a:t>
                </a:r>
                <a:r>
                  <a:rPr lang="zh-CN" altLang="en-US" sz="1200" dirty="0">
                    <a:latin typeface="微软雅黑" panose="020B0503020204020204" charset="-122"/>
                    <a:ea typeface="微软雅黑" panose="020B0503020204020204" charset="-122"/>
                    <a:cs typeface="微软雅黑" panose="020B0503020204020204" charset="-122"/>
                    <a:sym typeface="+mn-lt"/>
                  </a:rPr>
                  <a:t>民航的</a:t>
                </a:r>
                <a:r>
                  <a:rPr lang="en-US" altLang="zh-CN" sz="1200" dirty="0">
                    <a:latin typeface="微软雅黑" panose="020B0503020204020204" charset="-122"/>
                    <a:ea typeface="微软雅黑" panose="020B0503020204020204" charset="-122"/>
                    <a:cs typeface="微软雅黑" panose="020B0503020204020204" charset="-122"/>
                    <a:sym typeface="+mn-lt"/>
                  </a:rPr>
                  <a:t>NLP</a:t>
                </a:r>
                <a:r>
                  <a:rPr lang="zh-CN" altLang="en-US" sz="1200" dirty="0">
                    <a:latin typeface="微软雅黑" panose="020B0503020204020204" charset="-122"/>
                    <a:ea typeface="微软雅黑" panose="020B0503020204020204" charset="-122"/>
                    <a:cs typeface="微软雅黑" panose="020B0503020204020204" charset="-122"/>
                    <a:sym typeface="+mn-lt"/>
                  </a:rPr>
                  <a:t>模型与分析流程。</a:t>
                </a:r>
              </a:p>
            </p:txBody>
          </p:sp>
        </p:grpSp>
        <p:sp>
          <p:nvSpPr>
            <p:cNvPr id="25" name="圆角矩形 24"/>
            <p:cNvSpPr/>
            <p:nvPr/>
          </p:nvSpPr>
          <p:spPr>
            <a:xfrm>
              <a:off x="923" y="8178"/>
              <a:ext cx="7508" cy="1638"/>
            </a:xfrm>
            <a:prstGeom prst="roundRect">
              <a:avLst/>
            </a:prstGeom>
            <a:noFill/>
            <a:ln>
              <a:solidFill>
                <a:srgbClr val="7BC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26" name="组合 25"/>
          <p:cNvGrpSpPr/>
          <p:nvPr/>
        </p:nvGrpSpPr>
        <p:grpSpPr>
          <a:xfrm>
            <a:off x="7188835" y="2397125"/>
            <a:ext cx="4241165" cy="2064385"/>
            <a:chOff x="785" y="1899"/>
            <a:chExt cx="7644" cy="3251"/>
          </a:xfrm>
        </p:grpSpPr>
        <p:grpSp>
          <p:nvGrpSpPr>
            <p:cNvPr id="27" name="组合 26"/>
            <p:cNvGrpSpPr/>
            <p:nvPr/>
          </p:nvGrpSpPr>
          <p:grpSpPr>
            <a:xfrm>
              <a:off x="921" y="2028"/>
              <a:ext cx="7508" cy="2961"/>
              <a:chOff x="2741784" y="2372957"/>
              <a:chExt cx="2531097" cy="1879947"/>
            </a:xfrm>
          </p:grpSpPr>
          <p:sp>
            <p:nvSpPr>
              <p:cNvPr id="28" name="文本框 27"/>
              <p:cNvSpPr txBox="1"/>
              <p:nvPr/>
            </p:nvSpPr>
            <p:spPr>
              <a:xfrm>
                <a:off x="2741784" y="2372957"/>
                <a:ext cx="1461772" cy="400049"/>
              </a:xfrm>
              <a:prstGeom prst="rect">
                <a:avLst/>
              </a:prstGeom>
              <a:noFill/>
            </p:spPr>
            <p:txBody>
              <a:bodyPr wrap="square" rtlCol="0">
                <a:spAutoFit/>
                <a:scene3d>
                  <a:camera prst="orthographicFront"/>
                  <a:lightRig rig="threePt" dir="t"/>
                </a:scene3d>
                <a:sp3d contourW="12700"/>
              </a:bodyPr>
              <a:lstStyle/>
              <a:p>
                <a:pPr algn="l"/>
                <a:r>
                  <a:rPr lang="zh-CN" altLang="en-US" sz="2000" b="1" spc="300" dirty="0">
                    <a:solidFill>
                      <a:schemeClr val="accent3">
                        <a:lumMod val="50000"/>
                      </a:schemeClr>
                    </a:solidFill>
                    <a:latin typeface="微软雅黑" panose="020B0503020204020204" charset="-122"/>
                    <a:ea typeface="微软雅黑" panose="020B0503020204020204" charset="-122"/>
                    <a:cs typeface="+mn-ea"/>
                    <a:sym typeface="+mn-lt"/>
                  </a:rPr>
                  <a:t>航旅</a:t>
                </a:r>
                <a:r>
                  <a:rPr lang="en-US" altLang="zh-CN" sz="2000" b="1" spc="300" dirty="0">
                    <a:solidFill>
                      <a:schemeClr val="accent3">
                        <a:lumMod val="50000"/>
                      </a:schemeClr>
                    </a:solidFill>
                    <a:latin typeface="微软雅黑" panose="020B0503020204020204" charset="-122"/>
                    <a:ea typeface="微软雅黑" panose="020B0503020204020204" charset="-122"/>
                    <a:cs typeface="+mn-ea"/>
                    <a:sym typeface="+mn-lt"/>
                  </a:rPr>
                  <a:t>NLP</a:t>
                </a:r>
                <a:r>
                  <a:rPr lang="zh-CN" altLang="en-US" sz="2000" b="1" spc="300" dirty="0">
                    <a:solidFill>
                      <a:schemeClr val="accent3">
                        <a:lumMod val="50000"/>
                      </a:schemeClr>
                    </a:solidFill>
                    <a:latin typeface="微软雅黑" panose="020B0503020204020204" charset="-122"/>
                    <a:ea typeface="微软雅黑" panose="020B0503020204020204" charset="-122"/>
                    <a:cs typeface="+mn-ea"/>
                    <a:sym typeface="+mn-lt"/>
                  </a:rPr>
                  <a:t>技术</a:t>
                </a:r>
              </a:p>
            </p:txBody>
          </p:sp>
          <p:sp>
            <p:nvSpPr>
              <p:cNvPr id="29" name="文本框 28"/>
              <p:cNvSpPr txBox="1"/>
              <p:nvPr/>
            </p:nvSpPr>
            <p:spPr>
              <a:xfrm>
                <a:off x="2741785" y="2680878"/>
                <a:ext cx="2531096" cy="1572026"/>
              </a:xfrm>
              <a:prstGeom prst="rect">
                <a:avLst/>
              </a:prstGeom>
              <a:noFill/>
            </p:spPr>
            <p:txBody>
              <a:bodyPr wrap="square" rtlCol="0">
                <a:spAutoFit/>
                <a:scene3d>
                  <a:camera prst="orthographicFront"/>
                  <a:lightRig rig="threePt" dir="t"/>
                </a:scene3d>
                <a:sp3d contourW="12700"/>
              </a:bodyPr>
              <a:lstStyle/>
              <a:p>
                <a:pPr algn="l">
                  <a:lnSpc>
                    <a:spcPct val="134000"/>
                  </a:lnSpc>
                </a:pP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lt"/>
                  </a:rPr>
                  <a:t>航旅纵横智能客服是建立于航旅纵横对民航旅客服务、民航业务知识和各项规定的深刻理解，依托服务用户过程中积累的庞大语料库，结合先进的</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lt"/>
                  </a:rPr>
                  <a:t>NLP</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lt"/>
                  </a:rPr>
                  <a:t>技术和成熟的计算模型。帮助民航企业向旅客提供语意判断、意图理解、情感分析的一款语义识别应用。不仅可以帮助民航机构降低人工成本，还可以提升旅客服务满意度。</a:t>
                </a:r>
              </a:p>
            </p:txBody>
          </p:sp>
        </p:grpSp>
        <p:sp>
          <p:nvSpPr>
            <p:cNvPr id="30" name="圆角矩形 29"/>
            <p:cNvSpPr/>
            <p:nvPr/>
          </p:nvSpPr>
          <p:spPr>
            <a:xfrm>
              <a:off x="785" y="1899"/>
              <a:ext cx="7644" cy="3251"/>
            </a:xfrm>
            <a:prstGeom prst="roundRect">
              <a:avLst/>
            </a:prstGeom>
            <a:noFill/>
            <a:ln>
              <a:solidFill>
                <a:srgbClr val="7BC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en-US" altLang="zh-CN">
                <a:sym typeface="+mn-ea"/>
              </a:rPr>
              <a:t>1.6 </a:t>
            </a:r>
            <a:r>
              <a:rPr lang="zh-CN" altLang="en-US">
                <a:sym typeface="+mn-ea"/>
              </a:rPr>
              <a:t>航旅</a:t>
            </a:r>
            <a:r>
              <a:rPr lang="en-US" altLang="zh-CN">
                <a:sym typeface="+mn-ea"/>
              </a:rPr>
              <a:t>NLP</a:t>
            </a:r>
            <a:r>
              <a:rPr lang="zh-CN" altLang="en-US">
                <a:sym typeface="+mn-ea"/>
              </a:rPr>
              <a:t>技术应用</a:t>
            </a:r>
            <a:br>
              <a:rPr lang="zh-CN" altLang="en-US"/>
            </a:br>
            <a:endParaRPr lang="zh-CN" altLang="en-US"/>
          </a:p>
        </p:txBody>
      </p:sp>
      <p:cxnSp>
        <p:nvCxnSpPr>
          <p:cNvPr id="11" name="Straight Connector 7"/>
          <p:cNvCxnSpPr/>
          <p:nvPr/>
        </p:nvCxnSpPr>
        <p:spPr>
          <a:xfrm flipV="1">
            <a:off x="6651002" y="2086974"/>
            <a:ext cx="397996" cy="39799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2"/>
          <p:cNvCxnSpPr/>
          <p:nvPr/>
        </p:nvCxnSpPr>
        <p:spPr>
          <a:xfrm flipH="1" flipV="1">
            <a:off x="5176404" y="2086974"/>
            <a:ext cx="397996" cy="39799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20"/>
          <p:cNvCxnSpPr/>
          <p:nvPr/>
        </p:nvCxnSpPr>
        <p:spPr>
          <a:xfrm rot="10800000" flipV="1">
            <a:off x="5181101" y="4535324"/>
            <a:ext cx="397996" cy="39799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540520" y="2090764"/>
            <a:ext cx="648837"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21"/>
          <p:cNvCxnSpPr/>
          <p:nvPr/>
        </p:nvCxnSpPr>
        <p:spPr>
          <a:xfrm rot="10800000">
            <a:off x="4550837" y="4929530"/>
            <a:ext cx="648837"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8"/>
          <p:cNvCxnSpPr/>
          <p:nvPr/>
        </p:nvCxnSpPr>
        <p:spPr>
          <a:xfrm rot="10800000" flipH="1" flipV="1">
            <a:off x="6655699" y="4535324"/>
            <a:ext cx="397996" cy="39799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9"/>
          <p:cNvCxnSpPr/>
          <p:nvPr/>
        </p:nvCxnSpPr>
        <p:spPr>
          <a:xfrm>
            <a:off x="7030425" y="2090764"/>
            <a:ext cx="663851"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p:cNvCxnSpPr/>
          <p:nvPr/>
        </p:nvCxnSpPr>
        <p:spPr>
          <a:xfrm rot="10800000" flipH="1">
            <a:off x="7030425" y="4929530"/>
            <a:ext cx="663851"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9" name="Chart 23"/>
          <p:cNvGraphicFramePr/>
          <p:nvPr/>
        </p:nvGraphicFramePr>
        <p:xfrm>
          <a:off x="2949907" y="1278726"/>
          <a:ext cx="1672238" cy="16164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24"/>
          <p:cNvGraphicFramePr/>
          <p:nvPr/>
        </p:nvGraphicFramePr>
        <p:xfrm>
          <a:off x="7617525" y="1282506"/>
          <a:ext cx="1672238" cy="16164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5"/>
          <p:cNvGraphicFramePr/>
          <p:nvPr/>
        </p:nvGraphicFramePr>
        <p:xfrm>
          <a:off x="2949907" y="4121282"/>
          <a:ext cx="1672238" cy="16164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6"/>
          <p:cNvGraphicFramePr/>
          <p:nvPr/>
        </p:nvGraphicFramePr>
        <p:xfrm>
          <a:off x="7617525" y="4081484"/>
          <a:ext cx="1672238" cy="1616496"/>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27"/>
          <p:cNvSpPr txBox="1"/>
          <p:nvPr/>
        </p:nvSpPr>
        <p:spPr>
          <a:xfrm>
            <a:off x="1570760" y="1651627"/>
            <a:ext cx="1555750" cy="583565"/>
          </a:xfrm>
          <a:prstGeom prst="rect">
            <a:avLst/>
          </a:prstGeom>
          <a:noFill/>
        </p:spPr>
        <p:txBody>
          <a:bodyPr wrap="none" rtlCol="0">
            <a:spAutoFit/>
          </a:bodyPr>
          <a:lstStyle/>
          <a:p>
            <a:pPr algn="r"/>
            <a:r>
              <a:rPr lang="zh-CN" altLang="en-US"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民航搜索</a:t>
            </a:r>
            <a:r>
              <a:rPr lang="en-US" alt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&amp;</a:t>
            </a:r>
            <a:r>
              <a:rPr lang="zh-CN" altLang="en-US"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问答</a:t>
            </a:r>
            <a:endParaRPr lang="en-US" altLang="zh-CN" sz="16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r"/>
            <a:endParaRPr lang="id-ID" sz="1600" b="1" dirty="0">
              <a:latin typeface="+mj-lt"/>
            </a:endParaRPr>
          </a:p>
        </p:txBody>
      </p:sp>
      <p:sp>
        <p:nvSpPr>
          <p:cNvPr id="24" name="Rectangle 28"/>
          <p:cNvSpPr/>
          <p:nvPr/>
        </p:nvSpPr>
        <p:spPr>
          <a:xfrm>
            <a:off x="597535" y="2026920"/>
            <a:ext cx="2719070" cy="1168400"/>
          </a:xfrm>
          <a:prstGeom prst="rect">
            <a:avLst/>
          </a:prstGeom>
          <a:noFill/>
        </p:spPr>
        <p:txBody>
          <a:bodyPr wrap="square">
            <a:spAutoFit/>
          </a:bodyPr>
          <a:lstStyle/>
          <a:p>
            <a:pPr marL="285750" lvl="0" indent="-285750" fontAlgn="ctr">
              <a:lnSpc>
                <a:spcPts val="2800"/>
              </a:lnSpc>
              <a:buClr>
                <a:srgbClr val="1F497D"/>
              </a:buClr>
              <a:buFont typeface="Arial" panose="020B0604020202020204" pitchFamily="34" charset="0"/>
              <a:buChar char="•"/>
              <a:tabLst>
                <a:tab pos="0" algn="l"/>
                <a:tab pos="11430" algn="dec"/>
                <a:tab pos="0" algn="l"/>
                <a:tab pos="11430" algn="dec"/>
              </a:tabLst>
            </a:pPr>
            <a:r>
              <a:rPr lang="zh-CN" altLang="en-US" sz="1200" b="1" dirty="0">
                <a:solidFill>
                  <a:srgbClr val="C00000"/>
                </a:solidFill>
                <a:latin typeface="微软雅黑" panose="020B0503020204020204" charset="-122"/>
                <a:ea typeface="微软雅黑" panose="020B0503020204020204" charset="-122"/>
                <a:sym typeface="+mn-ea"/>
              </a:rPr>
              <a:t>民航局、20+</a:t>
            </a:r>
            <a:r>
              <a:rPr lang="zh-CN" altLang="en-US" sz="1200" dirty="0">
                <a:solidFill>
                  <a:srgbClr val="000000"/>
                </a:solidFill>
                <a:latin typeface="微软雅黑" panose="020B0503020204020204" charset="-122"/>
                <a:ea typeface="微软雅黑" panose="020B0503020204020204" charset="-122"/>
                <a:sym typeface="+mn-ea"/>
              </a:rPr>
              <a:t>机场/航司落地</a:t>
            </a:r>
          </a:p>
          <a:p>
            <a:pPr marL="285750" lvl="0" indent="-285750" fontAlgn="ctr">
              <a:lnSpc>
                <a:spcPts val="2800"/>
              </a:lnSpc>
              <a:buClr>
                <a:srgbClr val="1F497D"/>
              </a:buClr>
              <a:buFont typeface="Arial" panose="020B0604020202020204" pitchFamily="34" charset="0"/>
              <a:buChar char="•"/>
              <a:tabLst>
                <a:tab pos="0" algn="l"/>
                <a:tab pos="11430" algn="dec"/>
                <a:tab pos="0" algn="l"/>
                <a:tab pos="11430" algn="dec"/>
              </a:tabLst>
            </a:pPr>
            <a:r>
              <a:rPr lang="zh-CN" altLang="en-US" sz="1200" dirty="0">
                <a:solidFill>
                  <a:srgbClr val="000000"/>
                </a:solidFill>
                <a:latin typeface="微软雅黑" panose="020B0503020204020204" charset="-122"/>
                <a:ea typeface="微软雅黑" panose="020B0503020204020204" charset="-122"/>
                <a:sym typeface="+mn-ea"/>
              </a:rPr>
              <a:t>文本客服有效回复率</a:t>
            </a:r>
            <a:r>
              <a:rPr lang="zh-CN" altLang="en-US" sz="1200" b="1" dirty="0">
                <a:solidFill>
                  <a:srgbClr val="C00000"/>
                </a:solidFill>
                <a:latin typeface="微软雅黑" panose="020B0503020204020204" charset="-122"/>
                <a:ea typeface="微软雅黑" panose="020B0503020204020204" charset="-122"/>
                <a:sym typeface="+mn-ea"/>
              </a:rPr>
              <a:t>90%以上</a:t>
            </a:r>
            <a:endParaRPr lang="en-US" altLang="zh-CN" sz="1200" dirty="0">
              <a:solidFill>
                <a:srgbClr val="C00000"/>
              </a:solidFill>
              <a:latin typeface="微软雅黑" panose="020B0503020204020204" charset="-122"/>
              <a:ea typeface="微软雅黑" panose="020B0503020204020204" charset="-122"/>
            </a:endParaRPr>
          </a:p>
          <a:p>
            <a:pPr marL="285750" lvl="0" indent="-285750" fontAlgn="ctr">
              <a:lnSpc>
                <a:spcPts val="2800"/>
              </a:lnSpc>
              <a:buClr>
                <a:srgbClr val="1F497D"/>
              </a:buClr>
              <a:buSzPct val="100000"/>
              <a:buFont typeface="Arial" panose="020B0604020202020204" pitchFamily="34" charset="0"/>
              <a:buChar char="•"/>
              <a:tabLst>
                <a:tab pos="0" algn="l"/>
                <a:tab pos="11430" algn="dec"/>
                <a:tab pos="0" algn="l"/>
                <a:tab pos="11430" algn="dec"/>
              </a:tabLst>
            </a:pPr>
            <a:r>
              <a:rPr lang="zh-CN" altLang="en-US" sz="1200" dirty="0">
                <a:solidFill>
                  <a:schemeClr val="tx1"/>
                </a:solidFill>
                <a:latin typeface="微软雅黑" panose="020B0503020204020204" charset="-122"/>
                <a:ea typeface="微软雅黑" panose="020B0503020204020204" charset="-122"/>
                <a:sym typeface="+mn-ea"/>
              </a:rPr>
              <a:t>减少人工客服成本</a:t>
            </a:r>
            <a:r>
              <a:rPr lang="zh-CN" altLang="en-US" sz="1200" b="1" dirty="0">
                <a:solidFill>
                  <a:srgbClr val="C00000"/>
                </a:solidFill>
                <a:latin typeface="微软雅黑" panose="020B0503020204020204" charset="-122"/>
                <a:ea typeface="微软雅黑" panose="020B0503020204020204" charset="-122"/>
                <a:sym typeface="+mn-ea"/>
              </a:rPr>
              <a:t>2/3以上</a:t>
            </a:r>
            <a:endParaRPr lang="zh-CN" altLang="en-US" sz="1200" b="1" dirty="0">
              <a:solidFill>
                <a:srgbClr val="C00000"/>
              </a:solidFill>
              <a:latin typeface="微软雅黑" panose="020B0503020204020204" charset="-122"/>
              <a:ea typeface="微软雅黑" panose="020B0503020204020204" charset="-122"/>
              <a:cs typeface="+mn-ea"/>
              <a:sym typeface="+mn-ea"/>
            </a:endParaRPr>
          </a:p>
        </p:txBody>
      </p:sp>
      <p:sp>
        <p:nvSpPr>
          <p:cNvPr id="25" name="TextBox 29"/>
          <p:cNvSpPr txBox="1"/>
          <p:nvPr/>
        </p:nvSpPr>
        <p:spPr>
          <a:xfrm>
            <a:off x="9179961" y="1587412"/>
            <a:ext cx="1405890" cy="386080"/>
          </a:xfrm>
          <a:prstGeom prst="rect">
            <a:avLst/>
          </a:prstGeom>
          <a:noFill/>
        </p:spPr>
        <p:txBody>
          <a:bodyPr wrap="none" rtlCol="0">
            <a:spAutoFit/>
          </a:bodyPr>
          <a:lstStyle/>
          <a:p>
            <a:pPr defTabSz="1218565">
              <a:lnSpc>
                <a:spcPct val="120000"/>
              </a:lnSpc>
              <a:spcBef>
                <a:spcPct val="20000"/>
              </a:spcBef>
              <a:defRPr/>
            </a:pPr>
            <a:r>
              <a:rPr lang="zh-CN" altLang="en-US" sz="1600" b="1" dirty="0">
                <a:solidFill>
                  <a:schemeClr val="tx1"/>
                </a:solidFill>
                <a:latin typeface="Arial" panose="020B0604020202020204" pitchFamily="34" charset="0"/>
                <a:ea typeface="微软雅黑" panose="020B0503020204020204" charset="-122"/>
                <a:cs typeface="+mn-ea"/>
                <a:sym typeface="Arial" panose="020B0604020202020204" pitchFamily="34" charset="0"/>
              </a:rPr>
              <a:t>文本内容审核</a:t>
            </a:r>
          </a:p>
        </p:txBody>
      </p:sp>
      <p:sp>
        <p:nvSpPr>
          <p:cNvPr id="27" name="TextBox 31"/>
          <p:cNvSpPr txBox="1"/>
          <p:nvPr/>
        </p:nvSpPr>
        <p:spPr>
          <a:xfrm>
            <a:off x="9171623" y="4376003"/>
            <a:ext cx="1816735" cy="337185"/>
          </a:xfrm>
          <a:prstGeom prst="rect">
            <a:avLst/>
          </a:prstGeom>
          <a:noFill/>
        </p:spPr>
        <p:txBody>
          <a:bodyPr wrap="none" rtlCol="0">
            <a:spAutoFit/>
          </a:bodyPr>
          <a:lstStyle/>
          <a:p>
            <a:r>
              <a:rPr lang="zh-CN" altLang="id-ID" sz="1600" b="1" dirty="0">
                <a:solidFill>
                  <a:schemeClr val="tx1"/>
                </a:solidFill>
                <a:latin typeface="微软雅黑" panose="020B0503020204020204" charset="-122"/>
                <a:ea typeface="微软雅黑" panose="020B0503020204020204" charset="-122"/>
                <a:cs typeface="微软雅黑" panose="020B0503020204020204" charset="-122"/>
              </a:rPr>
              <a:t>民航</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NLP</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开放平台</a:t>
            </a:r>
          </a:p>
        </p:txBody>
      </p:sp>
      <p:sp>
        <p:nvSpPr>
          <p:cNvPr id="29" name="TextBox 33"/>
          <p:cNvSpPr txBox="1"/>
          <p:nvPr/>
        </p:nvSpPr>
        <p:spPr>
          <a:xfrm>
            <a:off x="1285120" y="4375602"/>
            <a:ext cx="1813560" cy="681355"/>
          </a:xfrm>
          <a:prstGeom prst="rect">
            <a:avLst/>
          </a:prstGeom>
          <a:noFill/>
        </p:spPr>
        <p:txBody>
          <a:bodyPr wrap="none" rtlCol="0">
            <a:spAutoFit/>
          </a:bodyPr>
          <a:lstStyle/>
          <a:p>
            <a:pPr defTabSz="1218565">
              <a:lnSpc>
                <a:spcPct val="120000"/>
              </a:lnSpc>
              <a:spcBef>
                <a:spcPct val="20000"/>
              </a:spcBef>
              <a:defRPr/>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客评聚合解决方案</a:t>
            </a:r>
            <a:b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b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31" name="Group 45"/>
          <p:cNvGrpSpPr/>
          <p:nvPr/>
        </p:nvGrpSpPr>
        <p:grpSpPr>
          <a:xfrm>
            <a:off x="8321904" y="1834705"/>
            <a:ext cx="285350" cy="478508"/>
            <a:chOff x="9728201" y="1546225"/>
            <a:chExt cx="214313" cy="341313"/>
          </a:xfrm>
          <a:solidFill>
            <a:schemeClr val="tx2"/>
          </a:solidFill>
        </p:grpSpPr>
        <p:sp>
          <p:nvSpPr>
            <p:cNvPr id="32" name="Freeform 43"/>
            <p:cNvSpPr>
              <a:spLocks noEditPoints="1"/>
            </p:cNvSpPr>
            <p:nvPr/>
          </p:nvSpPr>
          <p:spPr bwMode="auto">
            <a:xfrm>
              <a:off x="9728201" y="15462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3" name="Freeform 44"/>
            <p:cNvSpPr>
              <a:spLocks noEditPoints="1"/>
            </p:cNvSpPr>
            <p:nvPr/>
          </p:nvSpPr>
          <p:spPr bwMode="auto">
            <a:xfrm>
              <a:off x="9771064" y="16002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4" name="Freeform 45"/>
            <p:cNvSpPr/>
            <p:nvPr/>
          </p:nvSpPr>
          <p:spPr bwMode="auto">
            <a:xfrm>
              <a:off x="9813926" y="15779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Oval 46"/>
            <p:cNvSpPr>
              <a:spLocks noChangeArrowheads="1"/>
            </p:cNvSpPr>
            <p:nvPr/>
          </p:nvSpPr>
          <p:spPr bwMode="auto">
            <a:xfrm>
              <a:off x="9825039" y="18351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6" name="Group 50"/>
          <p:cNvGrpSpPr/>
          <p:nvPr/>
        </p:nvGrpSpPr>
        <p:grpSpPr>
          <a:xfrm rot="5400000">
            <a:off x="3573329" y="4677231"/>
            <a:ext cx="370898" cy="495298"/>
            <a:chOff x="10390189" y="1546225"/>
            <a:chExt cx="255588" cy="341313"/>
          </a:xfrm>
          <a:solidFill>
            <a:schemeClr val="tx2"/>
          </a:solidFill>
        </p:grpSpPr>
        <p:sp>
          <p:nvSpPr>
            <p:cNvPr id="37" name="Freeform 47"/>
            <p:cNvSpPr>
              <a:spLocks noEditPoints="1"/>
            </p:cNvSpPr>
            <p:nvPr/>
          </p:nvSpPr>
          <p:spPr bwMode="auto">
            <a:xfrm>
              <a:off x="10390189" y="1546225"/>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8" name="Freeform 48"/>
            <p:cNvSpPr>
              <a:spLocks noEditPoints="1"/>
            </p:cNvSpPr>
            <p:nvPr/>
          </p:nvSpPr>
          <p:spPr bwMode="auto">
            <a:xfrm>
              <a:off x="10433051" y="1589088"/>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Oval 49"/>
            <p:cNvSpPr>
              <a:spLocks noChangeArrowheads="1"/>
            </p:cNvSpPr>
            <p:nvPr/>
          </p:nvSpPr>
          <p:spPr bwMode="auto">
            <a:xfrm>
              <a:off x="10507664" y="18351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0" name="Group 54"/>
          <p:cNvGrpSpPr/>
          <p:nvPr/>
        </p:nvGrpSpPr>
        <p:grpSpPr>
          <a:xfrm>
            <a:off x="3565790" y="1849219"/>
            <a:ext cx="471406" cy="449480"/>
            <a:chOff x="4202114" y="2917825"/>
            <a:chExt cx="341313" cy="325438"/>
          </a:xfrm>
          <a:solidFill>
            <a:schemeClr val="tx2"/>
          </a:solidFill>
        </p:grpSpPr>
        <p:sp>
          <p:nvSpPr>
            <p:cNvPr id="41" name="Freeform 110"/>
            <p:cNvSpPr>
              <a:spLocks noEditPoints="1"/>
            </p:cNvSpPr>
            <p:nvPr/>
          </p:nvSpPr>
          <p:spPr bwMode="auto">
            <a:xfrm>
              <a:off x="4202114"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111"/>
            <p:cNvSpPr>
              <a:spLocks noEditPoints="1"/>
            </p:cNvSpPr>
            <p:nvPr/>
          </p:nvSpPr>
          <p:spPr bwMode="auto">
            <a:xfrm>
              <a:off x="4244976"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112"/>
            <p:cNvSpPr>
              <a:spLocks noEditPoints="1"/>
            </p:cNvSpPr>
            <p:nvPr/>
          </p:nvSpPr>
          <p:spPr bwMode="auto">
            <a:xfrm>
              <a:off x="4356101" y="3136900"/>
              <a:ext cx="31750"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4" name="Group 58"/>
          <p:cNvGrpSpPr/>
          <p:nvPr/>
        </p:nvGrpSpPr>
        <p:grpSpPr>
          <a:xfrm>
            <a:off x="8170313" y="4696404"/>
            <a:ext cx="525249" cy="399868"/>
            <a:chOff x="2430699" y="394950"/>
            <a:chExt cx="409265" cy="311570"/>
          </a:xfrm>
          <a:solidFill>
            <a:schemeClr val="tx2"/>
          </a:solidFill>
        </p:grpSpPr>
        <p:sp>
          <p:nvSpPr>
            <p:cNvPr id="45" name="Freeform 141"/>
            <p:cNvSpPr>
              <a:spLocks noEditPoints="1"/>
            </p:cNvSpPr>
            <p:nvPr/>
          </p:nvSpPr>
          <p:spPr bwMode="auto">
            <a:xfrm>
              <a:off x="2483507" y="441158"/>
              <a:ext cx="256121" cy="203312"/>
            </a:xfrm>
            <a:custGeom>
              <a:avLst/>
              <a:gdLst>
                <a:gd name="T0" fmla="*/ 74 w 82"/>
                <a:gd name="T1" fmla="*/ 3 h 65"/>
                <a:gd name="T2" fmla="*/ 41 w 82"/>
                <a:gd name="T3" fmla="*/ 0 h 65"/>
                <a:gd name="T4" fmla="*/ 8 w 82"/>
                <a:gd name="T5" fmla="*/ 3 h 65"/>
                <a:gd name="T6" fmla="*/ 5 w 82"/>
                <a:gd name="T7" fmla="*/ 6 h 65"/>
                <a:gd name="T8" fmla="*/ 5 w 82"/>
                <a:gd name="T9" fmla="*/ 59 h 65"/>
                <a:gd name="T10" fmla="*/ 8 w 82"/>
                <a:gd name="T11" fmla="*/ 62 h 65"/>
                <a:gd name="T12" fmla="*/ 41 w 82"/>
                <a:gd name="T13" fmla="*/ 65 h 65"/>
                <a:gd name="T14" fmla="*/ 74 w 82"/>
                <a:gd name="T15" fmla="*/ 62 h 65"/>
                <a:gd name="T16" fmla="*/ 77 w 82"/>
                <a:gd name="T17" fmla="*/ 59 h 65"/>
                <a:gd name="T18" fmla="*/ 77 w 82"/>
                <a:gd name="T19" fmla="*/ 6 h 65"/>
                <a:gd name="T20" fmla="*/ 74 w 82"/>
                <a:gd name="T21" fmla="*/ 3 h 65"/>
                <a:gd name="T22" fmla="*/ 73 w 82"/>
                <a:gd name="T23" fmla="*/ 58 h 65"/>
                <a:gd name="T24" fmla="*/ 9 w 82"/>
                <a:gd name="T25" fmla="*/ 58 h 65"/>
                <a:gd name="T26" fmla="*/ 9 w 82"/>
                <a:gd name="T27" fmla="*/ 7 h 65"/>
                <a:gd name="T28" fmla="*/ 73 w 82"/>
                <a:gd name="T29" fmla="*/ 7 h 65"/>
                <a:gd name="T30" fmla="*/ 73 w 82"/>
                <a:gd name="T31"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65">
                  <a:moveTo>
                    <a:pt x="74" y="3"/>
                  </a:moveTo>
                  <a:cubicBezTo>
                    <a:pt x="63" y="1"/>
                    <a:pt x="52" y="0"/>
                    <a:pt x="41" y="0"/>
                  </a:cubicBezTo>
                  <a:cubicBezTo>
                    <a:pt x="30" y="0"/>
                    <a:pt x="19" y="1"/>
                    <a:pt x="8" y="3"/>
                  </a:cubicBezTo>
                  <a:cubicBezTo>
                    <a:pt x="7" y="4"/>
                    <a:pt x="6" y="5"/>
                    <a:pt x="5" y="6"/>
                  </a:cubicBezTo>
                  <a:cubicBezTo>
                    <a:pt x="0" y="24"/>
                    <a:pt x="0" y="41"/>
                    <a:pt x="5" y="59"/>
                  </a:cubicBezTo>
                  <a:cubicBezTo>
                    <a:pt x="6" y="60"/>
                    <a:pt x="7" y="61"/>
                    <a:pt x="8" y="62"/>
                  </a:cubicBezTo>
                  <a:cubicBezTo>
                    <a:pt x="19" y="64"/>
                    <a:pt x="30" y="65"/>
                    <a:pt x="41" y="65"/>
                  </a:cubicBezTo>
                  <a:cubicBezTo>
                    <a:pt x="52" y="65"/>
                    <a:pt x="63" y="64"/>
                    <a:pt x="74" y="62"/>
                  </a:cubicBezTo>
                  <a:cubicBezTo>
                    <a:pt x="75" y="61"/>
                    <a:pt x="76" y="60"/>
                    <a:pt x="77" y="59"/>
                  </a:cubicBezTo>
                  <a:cubicBezTo>
                    <a:pt x="82" y="41"/>
                    <a:pt x="82" y="24"/>
                    <a:pt x="77" y="6"/>
                  </a:cubicBezTo>
                  <a:cubicBezTo>
                    <a:pt x="76" y="5"/>
                    <a:pt x="75" y="4"/>
                    <a:pt x="74" y="3"/>
                  </a:cubicBezTo>
                  <a:close/>
                  <a:moveTo>
                    <a:pt x="73" y="58"/>
                  </a:moveTo>
                  <a:cubicBezTo>
                    <a:pt x="52" y="62"/>
                    <a:pt x="30" y="62"/>
                    <a:pt x="9" y="58"/>
                  </a:cubicBezTo>
                  <a:cubicBezTo>
                    <a:pt x="4" y="41"/>
                    <a:pt x="4" y="24"/>
                    <a:pt x="9" y="7"/>
                  </a:cubicBezTo>
                  <a:cubicBezTo>
                    <a:pt x="30" y="3"/>
                    <a:pt x="52" y="3"/>
                    <a:pt x="73" y="7"/>
                  </a:cubicBezTo>
                  <a:cubicBezTo>
                    <a:pt x="78" y="24"/>
                    <a:pt x="78" y="41"/>
                    <a:pt x="7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142"/>
            <p:cNvSpPr>
              <a:spLocks noEditPoints="1"/>
            </p:cNvSpPr>
            <p:nvPr/>
          </p:nvSpPr>
          <p:spPr bwMode="auto">
            <a:xfrm>
              <a:off x="2430699" y="394950"/>
              <a:ext cx="409265" cy="311570"/>
            </a:xfrm>
            <a:custGeom>
              <a:avLst/>
              <a:gdLst>
                <a:gd name="T0" fmla="*/ 125 w 131"/>
                <a:gd name="T1" fmla="*/ 9 h 100"/>
                <a:gd name="T2" fmla="*/ 119 w 131"/>
                <a:gd name="T3" fmla="*/ 3 h 100"/>
                <a:gd name="T4" fmla="*/ 66 w 131"/>
                <a:gd name="T5" fmla="*/ 0 h 100"/>
                <a:gd name="T6" fmla="*/ 13 w 131"/>
                <a:gd name="T7" fmla="*/ 3 h 100"/>
                <a:gd name="T8" fmla="*/ 7 w 131"/>
                <a:gd name="T9" fmla="*/ 9 h 100"/>
                <a:gd name="T10" fmla="*/ 7 w 131"/>
                <a:gd name="T11" fmla="*/ 87 h 100"/>
                <a:gd name="T12" fmla="*/ 13 w 131"/>
                <a:gd name="T13" fmla="*/ 93 h 100"/>
                <a:gd name="T14" fmla="*/ 39 w 131"/>
                <a:gd name="T15" fmla="*/ 95 h 100"/>
                <a:gd name="T16" fmla="*/ 38 w 131"/>
                <a:gd name="T17" fmla="*/ 96 h 100"/>
                <a:gd name="T18" fmla="*/ 66 w 131"/>
                <a:gd name="T19" fmla="*/ 100 h 100"/>
                <a:gd name="T20" fmla="*/ 94 w 131"/>
                <a:gd name="T21" fmla="*/ 96 h 100"/>
                <a:gd name="T22" fmla="*/ 93 w 131"/>
                <a:gd name="T23" fmla="*/ 95 h 100"/>
                <a:gd name="T24" fmla="*/ 119 w 131"/>
                <a:gd name="T25" fmla="*/ 93 h 100"/>
                <a:gd name="T26" fmla="*/ 125 w 131"/>
                <a:gd name="T27" fmla="*/ 87 h 100"/>
                <a:gd name="T28" fmla="*/ 125 w 131"/>
                <a:gd name="T29" fmla="*/ 9 h 100"/>
                <a:gd name="T30" fmla="*/ 118 w 131"/>
                <a:gd name="T31" fmla="*/ 85 h 100"/>
                <a:gd name="T32" fmla="*/ 14 w 131"/>
                <a:gd name="T33" fmla="*/ 85 h 100"/>
                <a:gd name="T34" fmla="*/ 14 w 131"/>
                <a:gd name="T35" fmla="*/ 11 h 100"/>
                <a:gd name="T36" fmla="*/ 118 w 131"/>
                <a:gd name="T37" fmla="*/ 11 h 100"/>
                <a:gd name="T38" fmla="*/ 118 w 131"/>
                <a:gd name="T39"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100">
                  <a:moveTo>
                    <a:pt x="125" y="9"/>
                  </a:moveTo>
                  <a:cubicBezTo>
                    <a:pt x="125" y="6"/>
                    <a:pt x="122" y="4"/>
                    <a:pt x="119" y="3"/>
                  </a:cubicBezTo>
                  <a:cubicBezTo>
                    <a:pt x="101" y="1"/>
                    <a:pt x="83" y="0"/>
                    <a:pt x="66" y="0"/>
                  </a:cubicBezTo>
                  <a:cubicBezTo>
                    <a:pt x="49" y="0"/>
                    <a:pt x="31" y="1"/>
                    <a:pt x="13" y="3"/>
                  </a:cubicBezTo>
                  <a:cubicBezTo>
                    <a:pt x="10" y="4"/>
                    <a:pt x="7" y="6"/>
                    <a:pt x="7" y="9"/>
                  </a:cubicBezTo>
                  <a:cubicBezTo>
                    <a:pt x="0" y="35"/>
                    <a:pt x="0" y="61"/>
                    <a:pt x="7" y="87"/>
                  </a:cubicBezTo>
                  <a:cubicBezTo>
                    <a:pt x="7" y="90"/>
                    <a:pt x="10" y="92"/>
                    <a:pt x="13" y="93"/>
                  </a:cubicBezTo>
                  <a:cubicBezTo>
                    <a:pt x="22" y="94"/>
                    <a:pt x="30" y="95"/>
                    <a:pt x="39" y="95"/>
                  </a:cubicBezTo>
                  <a:cubicBezTo>
                    <a:pt x="38" y="95"/>
                    <a:pt x="38" y="96"/>
                    <a:pt x="38" y="96"/>
                  </a:cubicBezTo>
                  <a:cubicBezTo>
                    <a:pt x="38" y="98"/>
                    <a:pt x="51" y="100"/>
                    <a:pt x="66" y="100"/>
                  </a:cubicBezTo>
                  <a:cubicBezTo>
                    <a:pt x="81" y="100"/>
                    <a:pt x="94" y="98"/>
                    <a:pt x="94" y="96"/>
                  </a:cubicBezTo>
                  <a:cubicBezTo>
                    <a:pt x="94" y="96"/>
                    <a:pt x="94" y="95"/>
                    <a:pt x="93" y="95"/>
                  </a:cubicBezTo>
                  <a:cubicBezTo>
                    <a:pt x="102" y="95"/>
                    <a:pt x="110" y="94"/>
                    <a:pt x="119" y="93"/>
                  </a:cubicBezTo>
                  <a:cubicBezTo>
                    <a:pt x="122" y="92"/>
                    <a:pt x="125" y="90"/>
                    <a:pt x="125" y="87"/>
                  </a:cubicBezTo>
                  <a:cubicBezTo>
                    <a:pt x="131" y="61"/>
                    <a:pt x="131" y="35"/>
                    <a:pt x="125" y="9"/>
                  </a:cubicBezTo>
                  <a:close/>
                  <a:moveTo>
                    <a:pt x="118" y="85"/>
                  </a:moveTo>
                  <a:cubicBezTo>
                    <a:pt x="83" y="89"/>
                    <a:pt x="49" y="89"/>
                    <a:pt x="14" y="85"/>
                  </a:cubicBezTo>
                  <a:cubicBezTo>
                    <a:pt x="9" y="60"/>
                    <a:pt x="9" y="36"/>
                    <a:pt x="14" y="11"/>
                  </a:cubicBezTo>
                  <a:cubicBezTo>
                    <a:pt x="49" y="7"/>
                    <a:pt x="83" y="7"/>
                    <a:pt x="118" y="11"/>
                  </a:cubicBezTo>
                  <a:cubicBezTo>
                    <a:pt x="123" y="36"/>
                    <a:pt x="123" y="60"/>
                    <a:pt x="118"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143"/>
            <p:cNvSpPr>
              <a:spLocks noEditPoints="1"/>
            </p:cNvSpPr>
            <p:nvPr/>
          </p:nvSpPr>
          <p:spPr bwMode="auto">
            <a:xfrm>
              <a:off x="2748869" y="457000"/>
              <a:ext cx="38287" cy="38287"/>
            </a:xfrm>
            <a:custGeom>
              <a:avLst/>
              <a:gdLst>
                <a:gd name="T0" fmla="*/ 6 w 12"/>
                <a:gd name="T1" fmla="*/ 12 h 12"/>
                <a:gd name="T2" fmla="*/ 12 w 12"/>
                <a:gd name="T3" fmla="*/ 6 h 12"/>
                <a:gd name="T4" fmla="*/ 6 w 12"/>
                <a:gd name="T5" fmla="*/ 0 h 12"/>
                <a:gd name="T6" fmla="*/ 0 w 12"/>
                <a:gd name="T7" fmla="*/ 6 h 12"/>
                <a:gd name="T8" fmla="*/ 6 w 12"/>
                <a:gd name="T9" fmla="*/ 12 h 12"/>
                <a:gd name="T10" fmla="*/ 6 w 12"/>
                <a:gd name="T11" fmla="*/ 4 h 12"/>
                <a:gd name="T12" fmla="*/ 8 w 12"/>
                <a:gd name="T13" fmla="*/ 6 h 12"/>
                <a:gd name="T14" fmla="*/ 6 w 12"/>
                <a:gd name="T15" fmla="*/ 8 h 12"/>
                <a:gd name="T16" fmla="*/ 4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9" y="12"/>
                    <a:pt x="12" y="9"/>
                    <a:pt x="12" y="6"/>
                  </a:cubicBezTo>
                  <a:cubicBezTo>
                    <a:pt x="12" y="3"/>
                    <a:pt x="9" y="0"/>
                    <a:pt x="6" y="0"/>
                  </a:cubicBezTo>
                  <a:cubicBezTo>
                    <a:pt x="3" y="0"/>
                    <a:pt x="0" y="3"/>
                    <a:pt x="0" y="6"/>
                  </a:cubicBezTo>
                  <a:cubicBezTo>
                    <a:pt x="0" y="9"/>
                    <a:pt x="3" y="12"/>
                    <a:pt x="6" y="12"/>
                  </a:cubicBezTo>
                  <a:close/>
                  <a:moveTo>
                    <a:pt x="6" y="4"/>
                  </a:moveTo>
                  <a:cubicBezTo>
                    <a:pt x="7" y="4"/>
                    <a:pt x="8" y="5"/>
                    <a:pt x="8" y="6"/>
                  </a:cubicBezTo>
                  <a:cubicBezTo>
                    <a:pt x="8" y="7"/>
                    <a:pt x="7" y="8"/>
                    <a:pt x="6" y="8"/>
                  </a:cubicBezTo>
                  <a:cubicBezTo>
                    <a:pt x="5" y="8"/>
                    <a:pt x="4" y="7"/>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144"/>
            <p:cNvSpPr/>
            <p:nvPr/>
          </p:nvSpPr>
          <p:spPr bwMode="auto">
            <a:xfrm>
              <a:off x="2736988" y="619386"/>
              <a:ext cx="50168" cy="13202"/>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145"/>
            <p:cNvSpPr/>
            <p:nvPr/>
          </p:nvSpPr>
          <p:spPr bwMode="auto">
            <a:xfrm>
              <a:off x="2748869" y="582420"/>
              <a:ext cx="50168" cy="11882"/>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146"/>
            <p:cNvSpPr/>
            <p:nvPr/>
          </p:nvSpPr>
          <p:spPr bwMode="auto">
            <a:xfrm>
              <a:off x="2748869" y="544134"/>
              <a:ext cx="50168" cy="13202"/>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51" name="椭圆 50"/>
          <p:cNvSpPr/>
          <p:nvPr/>
        </p:nvSpPr>
        <p:spPr>
          <a:xfrm>
            <a:off x="4992390" y="2412748"/>
            <a:ext cx="2246695" cy="216286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zh-CN" altLang="en-US" sz="2400" dirty="0">
                <a:solidFill>
                  <a:schemeClr val="tx1"/>
                </a:solidFill>
                <a:latin typeface="+mn-ea"/>
              </a:rPr>
              <a:t>航旅</a:t>
            </a:r>
            <a:r>
              <a:rPr kumimoji="1" lang="en-US" altLang="zh-CN" sz="2400" dirty="0">
                <a:solidFill>
                  <a:schemeClr val="tx1"/>
                </a:solidFill>
                <a:latin typeface="+mn-ea"/>
              </a:rPr>
              <a:t>NLP</a:t>
            </a:r>
            <a:r>
              <a:rPr kumimoji="1" lang="zh-CN" altLang="en-US" sz="2400" dirty="0">
                <a:solidFill>
                  <a:schemeClr val="tx1"/>
                </a:solidFill>
                <a:latin typeface="+mn-ea"/>
              </a:rPr>
              <a:t>平台</a:t>
            </a:r>
          </a:p>
        </p:txBody>
      </p:sp>
      <p:sp>
        <p:nvSpPr>
          <p:cNvPr id="5" name="Rectangle 28"/>
          <p:cNvSpPr/>
          <p:nvPr/>
        </p:nvSpPr>
        <p:spPr>
          <a:xfrm>
            <a:off x="597535" y="4820285"/>
            <a:ext cx="3180715" cy="1168400"/>
          </a:xfrm>
          <a:prstGeom prst="rect">
            <a:avLst/>
          </a:prstGeom>
          <a:noFill/>
        </p:spPr>
        <p:txBody>
          <a:bodyPr wrap="square">
            <a:spAutoFit/>
          </a:bodyPr>
          <a:lstStyle/>
          <a:p>
            <a:pPr marL="285750" lvl="0" indent="-285750" fontAlgn="ctr">
              <a:lnSpc>
                <a:spcPts val="2800"/>
              </a:lnSpc>
              <a:buClr>
                <a:srgbClr val="1F497D"/>
              </a:buClr>
              <a:buFont typeface="Arial" panose="020B0604020202020204" pitchFamily="34" charset="0"/>
              <a:buChar char="•"/>
              <a:tabLst>
                <a:tab pos="0" algn="l"/>
                <a:tab pos="11430" algn="dec"/>
                <a:tab pos="0" algn="l"/>
                <a:tab pos="11430" algn="dec"/>
              </a:tabLst>
            </a:pPr>
            <a:r>
              <a:rPr lang="zh-CN" altLang="en-US" sz="1200" dirty="0">
                <a:solidFill>
                  <a:srgbClr val="000000"/>
                </a:solidFill>
                <a:latin typeface="微软雅黑" panose="020B0503020204020204" charset="-122"/>
                <a:ea typeface="微软雅黑" panose="020B0503020204020204" charset="-122"/>
                <a:sym typeface="+mn-ea"/>
              </a:rPr>
              <a:t>首都机场等</a:t>
            </a:r>
            <a:r>
              <a:rPr lang="en-US" altLang="zh-CN" sz="1200" dirty="0">
                <a:solidFill>
                  <a:srgbClr val="000000"/>
                </a:solidFill>
                <a:latin typeface="微软雅黑" panose="020B0503020204020204" charset="-122"/>
                <a:ea typeface="微软雅黑" panose="020B0503020204020204" charset="-122"/>
                <a:sym typeface="+mn-ea"/>
              </a:rPr>
              <a:t>10+</a:t>
            </a:r>
            <a:r>
              <a:rPr lang="zh-CN" altLang="en-US" sz="1200" dirty="0">
                <a:solidFill>
                  <a:srgbClr val="000000"/>
                </a:solidFill>
                <a:latin typeface="微软雅黑" panose="020B0503020204020204" charset="-122"/>
                <a:ea typeface="微软雅黑" panose="020B0503020204020204" charset="-122"/>
                <a:sym typeface="+mn-ea"/>
              </a:rPr>
              <a:t>民航机构落地</a:t>
            </a:r>
          </a:p>
          <a:p>
            <a:pPr marL="285750" lvl="0" indent="-285750" fontAlgn="ctr">
              <a:lnSpc>
                <a:spcPts val="2800"/>
              </a:lnSpc>
              <a:buClr>
                <a:srgbClr val="1F497D"/>
              </a:buClr>
              <a:buFont typeface="Arial" panose="020B0604020202020204" pitchFamily="34" charset="0"/>
              <a:buChar char="•"/>
              <a:tabLst>
                <a:tab pos="0" algn="l"/>
                <a:tab pos="11430" algn="dec"/>
                <a:tab pos="0" algn="l"/>
                <a:tab pos="11430" algn="dec"/>
              </a:tabLst>
            </a:pPr>
            <a:r>
              <a:rPr lang="zh-CN" altLang="en-US" sz="1200" dirty="0">
                <a:solidFill>
                  <a:srgbClr val="000000"/>
                </a:solidFill>
                <a:latin typeface="微软雅黑" panose="020B0503020204020204" charset="-122"/>
                <a:ea typeface="微软雅黑" panose="020B0503020204020204" charset="-122"/>
              </a:rPr>
              <a:t>舆情信息自动识别，热点话题归纳</a:t>
            </a:r>
            <a:endParaRPr lang="en-US" altLang="zh-CN" sz="1200" dirty="0">
              <a:solidFill>
                <a:srgbClr val="000000"/>
              </a:solidFill>
              <a:latin typeface="微软雅黑" panose="020B0503020204020204" charset="-122"/>
              <a:ea typeface="微软雅黑" panose="020B0503020204020204" charset="-122"/>
            </a:endParaRPr>
          </a:p>
          <a:p>
            <a:pPr marL="285750" lvl="0" indent="-285750" fontAlgn="ctr">
              <a:lnSpc>
                <a:spcPts val="2800"/>
              </a:lnSpc>
              <a:buClr>
                <a:srgbClr val="1F497D"/>
              </a:buClr>
              <a:buSzPct val="100000"/>
              <a:buFont typeface="Arial" panose="020B0604020202020204" pitchFamily="34" charset="0"/>
              <a:buChar char="•"/>
              <a:tabLst>
                <a:tab pos="0" algn="l"/>
                <a:tab pos="11430" algn="dec"/>
                <a:tab pos="0" algn="l"/>
                <a:tab pos="11430" algn="dec"/>
              </a:tabLst>
            </a:pPr>
            <a:r>
              <a:rPr lang="zh-CN" altLang="en-US" sz="1200" dirty="0">
                <a:solidFill>
                  <a:schemeClr val="tx1">
                    <a:lumMod val="95000"/>
                    <a:lumOff val="5000"/>
                  </a:schemeClr>
                </a:solidFill>
                <a:latin typeface="微软雅黑" panose="020B0503020204020204" charset="-122"/>
                <a:ea typeface="微软雅黑" panose="020B0503020204020204" charset="-122"/>
                <a:cs typeface="+mn-ea"/>
                <a:sym typeface="+mn-ea"/>
              </a:rPr>
              <a:t>识别情感属性</a:t>
            </a:r>
            <a:r>
              <a:rPr lang="en-US" altLang="zh-CN" sz="1200" b="1" dirty="0">
                <a:solidFill>
                  <a:srgbClr val="C00000"/>
                </a:solidFill>
                <a:latin typeface="微软雅黑" panose="020B0503020204020204" charset="-122"/>
                <a:ea typeface="微软雅黑" panose="020B0503020204020204" charset="-122"/>
                <a:cs typeface="+mn-ea"/>
                <a:sym typeface="+mn-ea"/>
              </a:rPr>
              <a:t>100+</a:t>
            </a:r>
            <a:r>
              <a:rPr lang="zh-CN" altLang="en-US" sz="1200" dirty="0">
                <a:solidFill>
                  <a:schemeClr val="tx1">
                    <a:lumMod val="95000"/>
                    <a:lumOff val="5000"/>
                  </a:schemeClr>
                </a:solidFill>
                <a:latin typeface="微软雅黑" panose="020B0503020204020204" charset="-122"/>
                <a:ea typeface="微软雅黑" panose="020B0503020204020204" charset="-122"/>
                <a:cs typeface="+mn-ea"/>
                <a:sym typeface="+mn-ea"/>
              </a:rPr>
              <a:t>，精度</a:t>
            </a:r>
            <a:r>
              <a:rPr lang="en-US" altLang="zh-CN" sz="1200" b="1" dirty="0">
                <a:solidFill>
                  <a:srgbClr val="C00000"/>
                </a:solidFill>
                <a:latin typeface="微软雅黑" panose="020B0503020204020204" charset="-122"/>
                <a:ea typeface="微软雅黑" panose="020B0503020204020204" charset="-122"/>
                <a:cs typeface="+mn-ea"/>
                <a:sym typeface="+mn-ea"/>
              </a:rPr>
              <a:t>90%+</a:t>
            </a:r>
          </a:p>
        </p:txBody>
      </p:sp>
      <p:sp>
        <p:nvSpPr>
          <p:cNvPr id="6" name="Rectangle 28"/>
          <p:cNvSpPr/>
          <p:nvPr/>
        </p:nvSpPr>
        <p:spPr>
          <a:xfrm>
            <a:off x="9215755" y="2026920"/>
            <a:ext cx="2506345" cy="1527175"/>
          </a:xfrm>
          <a:prstGeom prst="rect">
            <a:avLst/>
          </a:prstGeom>
          <a:noFill/>
        </p:spPr>
        <p:txBody>
          <a:bodyPr wrap="square">
            <a:spAutoFit/>
          </a:bodyPr>
          <a:lstStyle/>
          <a:p>
            <a:pPr marL="171450" lvl="0" indent="-171450" fontAlgn="ctr">
              <a:lnSpc>
                <a:spcPts val="2800"/>
              </a:lnSpc>
              <a:buClr>
                <a:srgbClr val="1F497D"/>
              </a:buClr>
              <a:buFont typeface="Arial" panose="020B0604020202020204" pitchFamily="34" charset="0"/>
              <a:buChar char="•"/>
              <a:tabLst>
                <a:tab pos="0" algn="l"/>
                <a:tab pos="11430" algn="dec"/>
                <a:tab pos="0" algn="l"/>
                <a:tab pos="11430" algn="dec"/>
              </a:tabLst>
            </a:pP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支持广告、涉政、色情等</a:t>
            </a:r>
            <a:r>
              <a:rPr lang="en-US" altLang="zh-CN"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6</a:t>
            </a: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种以上违规内容识别</a:t>
            </a:r>
          </a:p>
          <a:p>
            <a:pPr marL="171450" lvl="0" indent="-171450" fontAlgn="ctr">
              <a:lnSpc>
                <a:spcPts val="2800"/>
              </a:lnSpc>
              <a:buClr>
                <a:srgbClr val="1F497D"/>
              </a:buClr>
              <a:buSzPct val="100000"/>
              <a:buFont typeface="Arial" panose="020B0604020202020204" pitchFamily="34" charset="0"/>
              <a:buChar char="•"/>
              <a:tabLst>
                <a:tab pos="0" algn="l"/>
                <a:tab pos="11430" algn="dec"/>
                <a:tab pos="0" algn="l"/>
                <a:tab pos="11430" algn="dec"/>
              </a:tabLst>
            </a:pP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民航领域精度</a:t>
            </a:r>
            <a:r>
              <a:rPr lang="en-US" altLang="zh-CN" sz="1200" b="1" dirty="0">
                <a:solidFill>
                  <a:srgbClr val="C00000"/>
                </a:solidFill>
                <a:latin typeface="Arial" panose="020B0604020202020204" pitchFamily="34" charset="0"/>
                <a:ea typeface="微软雅黑" panose="020B0503020204020204" charset="-122"/>
                <a:cs typeface="+mn-ea"/>
                <a:sym typeface="Arial" panose="020B0604020202020204" pitchFamily="34" charset="0"/>
              </a:rPr>
              <a:t>93%</a:t>
            </a: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以上，超过百度、腾讯等一线厂商</a:t>
            </a:r>
          </a:p>
        </p:txBody>
      </p:sp>
      <p:sp>
        <p:nvSpPr>
          <p:cNvPr id="7" name="Rectangle 28"/>
          <p:cNvSpPr/>
          <p:nvPr/>
        </p:nvSpPr>
        <p:spPr>
          <a:xfrm>
            <a:off x="9215755" y="4696460"/>
            <a:ext cx="2557145" cy="1527175"/>
          </a:xfrm>
          <a:prstGeom prst="rect">
            <a:avLst/>
          </a:prstGeom>
          <a:noFill/>
        </p:spPr>
        <p:txBody>
          <a:bodyPr wrap="square">
            <a:spAutoFit/>
          </a:bodyPr>
          <a:lstStyle/>
          <a:p>
            <a:pPr marL="285750" lvl="0" indent="-285750" fontAlgn="ctr">
              <a:lnSpc>
                <a:spcPts val="2800"/>
              </a:lnSpc>
              <a:buClr>
                <a:srgbClr val="1F497D"/>
              </a:buClr>
              <a:buSzPct val="100000"/>
              <a:buFont typeface="Arial" panose="020B0604020202020204" pitchFamily="34" charset="0"/>
              <a:buChar char="•"/>
              <a:tabLst>
                <a:tab pos="0" algn="l"/>
                <a:tab pos="11430" algn="dec"/>
                <a:tab pos="0" algn="l"/>
                <a:tab pos="11430" algn="dec"/>
              </a:tabLst>
            </a:pP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以航旅</a:t>
            </a:r>
            <a:r>
              <a:rPr lang="en-US" altLang="zh-CN"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NLP</a:t>
            </a: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技术为依托，支持民航定制化模型与解决方案</a:t>
            </a:r>
          </a:p>
          <a:p>
            <a:pPr marL="285750" lvl="0" indent="-285750" fontAlgn="ctr">
              <a:lnSpc>
                <a:spcPts val="2800"/>
              </a:lnSpc>
              <a:buClr>
                <a:srgbClr val="1F497D"/>
              </a:buClr>
              <a:buSzPct val="100000"/>
              <a:buFont typeface="Arial" panose="020B0604020202020204" pitchFamily="34" charset="0"/>
              <a:buChar char="•"/>
              <a:tabLst>
                <a:tab pos="0" algn="l"/>
                <a:tab pos="11430" algn="dec"/>
                <a:tab pos="0" algn="l"/>
                <a:tab pos="11430" algn="dec"/>
              </a:tabLst>
            </a:pP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模型、算力与知识并举，降低民航</a:t>
            </a:r>
            <a:r>
              <a:rPr lang="en-US" altLang="zh-CN"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NLP</a:t>
            </a:r>
            <a:r>
              <a:rPr lang="zh-CN" altLang="en-US" sz="1200" dirty="0">
                <a:solidFill>
                  <a:schemeClr val="tx1"/>
                </a:solidFill>
                <a:latin typeface="Arial" panose="020B0604020202020204" pitchFamily="34" charset="0"/>
                <a:ea typeface="微软雅黑" panose="020B0503020204020204" charset="-122"/>
                <a:cs typeface="+mn-ea"/>
                <a:sym typeface="Arial" panose="020B0604020202020204" pitchFamily="34" charset="0"/>
              </a:rPr>
              <a:t>开发门槛</a:t>
            </a:r>
          </a:p>
        </p:txBody>
      </p:sp>
      <p:sp>
        <p:nvSpPr>
          <p:cNvPr id="9" name="标题 2"/>
          <p:cNvSpPr>
            <a:spLocks noGrp="1"/>
          </p:cNvSpPr>
          <p:nvPr/>
        </p:nvSpPr>
        <p:spPr>
          <a:xfrm>
            <a:off x="789305" y="329565"/>
            <a:ext cx="8500745" cy="539750"/>
          </a:xfrm>
        </p:spPr>
        <p:txBody>
          <a:bodyPr/>
          <a:lstStyle>
            <a:lvl1pPr algn="l" defTabSz="914400" rtl="0" eaLnBrk="1" latinLnBrk="0" hangingPunct="1">
              <a:lnSpc>
                <a:spcPct val="90000"/>
              </a:lnSpc>
              <a:spcBef>
                <a:spcPct val="0"/>
              </a:spcBef>
              <a:buNone/>
              <a:defRPr sz="3200" b="1" kern="1200">
                <a:solidFill>
                  <a:schemeClr val="accent1">
                    <a:lumMod val="50000"/>
                  </a:schemeClr>
                </a:solidFill>
                <a:latin typeface="等线" panose="02010600030101010101" charset="-122"/>
                <a:ea typeface="等线" panose="02010600030101010101" charset="-122"/>
                <a:cs typeface="+mj-cs"/>
              </a:defRPr>
            </a:lvl1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par>
                                <p:cTn id="27" presetID="22" presetClass="entr" presetSubtype="2"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par>
                                <p:cTn id="47" presetID="53" presetClass="entr" presetSubtype="16"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20" grpId="0">
        <p:bldAsOne/>
      </p:bldGraphic>
      <p:bldGraphic spid="21" grpId="0">
        <p:bldAsOne/>
      </p:bldGraphic>
      <p:bldGraphic spid="22" grpId="0">
        <p:bldAsOne/>
      </p:bldGraphic>
      <p:bldP spid="23" grpId="0"/>
      <p:bldP spid="24" grpId="0"/>
      <p:bldP spid="25" grpId="0"/>
      <p:bldP spid="27" grpId="0"/>
      <p:bldP spid="29"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1.6 </a:t>
            </a:r>
            <a:r>
              <a:rPr lang="zh-CN" altLang="en-US">
                <a:sym typeface="+mn-ea"/>
              </a:rPr>
              <a:t>航旅</a:t>
            </a:r>
            <a:r>
              <a:rPr lang="en-US" altLang="zh-CN">
                <a:sym typeface="+mn-ea"/>
              </a:rPr>
              <a:t>NLP</a:t>
            </a:r>
            <a:r>
              <a:rPr lang="zh-CN" altLang="en-US">
                <a:sym typeface="+mn-ea"/>
              </a:rPr>
              <a:t>技术应用</a:t>
            </a:r>
            <a:endParaRPr lang="zh-CN" altLang="en-US">
              <a:latin typeface="+mn-ea"/>
              <a:ea typeface="+mn-ea"/>
              <a:cs typeface="+mn-ea"/>
            </a:endParaRPr>
          </a:p>
        </p:txBody>
      </p:sp>
      <p:grpSp>
        <p:nvGrpSpPr>
          <p:cNvPr id="6" name="组合 5"/>
          <p:cNvGrpSpPr/>
          <p:nvPr/>
        </p:nvGrpSpPr>
        <p:grpSpPr>
          <a:xfrm>
            <a:off x="240030" y="1508125"/>
            <a:ext cx="8267700" cy="5075555"/>
            <a:chOff x="360" y="1406"/>
            <a:chExt cx="13020" cy="7993"/>
          </a:xfrm>
        </p:grpSpPr>
        <p:sp>
          <p:nvSpPr>
            <p:cNvPr id="31" name="文本框 30"/>
            <p:cNvSpPr txBox="1"/>
            <p:nvPr/>
          </p:nvSpPr>
          <p:spPr>
            <a:xfrm>
              <a:off x="578" y="3297"/>
              <a:ext cx="3415" cy="388"/>
            </a:xfrm>
            <a:prstGeom prst="rect">
              <a:avLst/>
            </a:prstGeom>
            <a:noFill/>
          </p:spPr>
          <p:txBody>
            <a:bodyPr wrap="square" rtlCol="0">
              <a:spAutoFit/>
            </a:bodyPr>
            <a:lstStyle/>
            <a:p>
              <a:r>
                <a:rPr kumimoji="1" lang="zh-CN" altLang="en-US" sz="1000" dirty="0"/>
                <a:t>乌鲁木齐机场、长龙航空</a:t>
              </a:r>
            </a:p>
          </p:txBody>
        </p:sp>
        <p:sp>
          <p:nvSpPr>
            <p:cNvPr id="50" name="文本框 49"/>
            <p:cNvSpPr txBox="1"/>
            <p:nvPr/>
          </p:nvSpPr>
          <p:spPr>
            <a:xfrm>
              <a:off x="2138" y="1842"/>
              <a:ext cx="3415" cy="388"/>
            </a:xfrm>
            <a:prstGeom prst="rect">
              <a:avLst/>
            </a:prstGeom>
            <a:noFill/>
          </p:spPr>
          <p:txBody>
            <a:bodyPr wrap="square" rtlCol="0">
              <a:spAutoFit/>
            </a:bodyPr>
            <a:lstStyle/>
            <a:p>
              <a:r>
                <a:rPr kumimoji="1" lang="zh-CN" altLang="en-US" sz="1000" dirty="0"/>
                <a:t>浦东、大兴等</a:t>
              </a:r>
              <a:r>
                <a:rPr kumimoji="1" lang="en-US" altLang="zh-CN" sz="1000" dirty="0"/>
                <a:t>15+</a:t>
              </a:r>
              <a:r>
                <a:rPr kumimoji="1" lang="zh-CN" altLang="en-US" sz="1000" dirty="0"/>
                <a:t>机场</a:t>
              </a:r>
            </a:p>
          </p:txBody>
        </p:sp>
        <p:grpSp>
          <p:nvGrpSpPr>
            <p:cNvPr id="5" name="组合 4"/>
            <p:cNvGrpSpPr/>
            <p:nvPr/>
          </p:nvGrpSpPr>
          <p:grpSpPr>
            <a:xfrm>
              <a:off x="360" y="1406"/>
              <a:ext cx="13020" cy="7993"/>
              <a:chOff x="360" y="1406"/>
              <a:chExt cx="13020" cy="7993"/>
            </a:xfrm>
          </p:grpSpPr>
          <p:pic>
            <p:nvPicPr>
              <p:cNvPr id="46" name="图片 45" descr="智能客服架构图(1)"/>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360" y="1957"/>
                <a:ext cx="13020" cy="7442"/>
              </a:xfrm>
              <a:prstGeom prst="rect">
                <a:avLst/>
              </a:prstGeom>
            </p:spPr>
          </p:pic>
          <p:sp>
            <p:nvSpPr>
              <p:cNvPr id="51" name="文本框 50"/>
              <p:cNvSpPr txBox="1"/>
              <p:nvPr/>
            </p:nvSpPr>
            <p:spPr>
              <a:xfrm>
                <a:off x="7706" y="1406"/>
                <a:ext cx="5214" cy="872"/>
              </a:xfrm>
              <a:prstGeom prst="rect">
                <a:avLst/>
              </a:prstGeom>
              <a:noFill/>
            </p:spPr>
            <p:txBody>
              <a:bodyPr wrap="square" rtlCol="0">
                <a:spAutoFit/>
              </a:bodyPr>
              <a:lstStyle/>
              <a:p>
                <a:r>
                  <a:rPr kumimoji="1" lang="zh-CN" altLang="en-US" sz="1000" dirty="0"/>
                  <a:t>民航局旅客服务监督平台智能问答</a:t>
                </a:r>
                <a:endParaRPr kumimoji="1" lang="en-US" altLang="zh-CN" sz="1000" dirty="0"/>
              </a:p>
              <a:p>
                <a:r>
                  <a:rPr kumimoji="1" lang="zh-CN" altLang="en-US" sz="1000" dirty="0"/>
                  <a:t>昆明、大连、乌鲁木齐</a:t>
                </a:r>
                <a:r>
                  <a:rPr kumimoji="1" lang="en-US" altLang="zh-CN" sz="1000" dirty="0"/>
                  <a:t>20+</a:t>
                </a:r>
                <a:r>
                  <a:rPr kumimoji="1" lang="zh-CN" altLang="en-US" sz="1000" dirty="0"/>
                  <a:t>机场，江西航空、长龙航空</a:t>
                </a:r>
                <a:endParaRPr kumimoji="1" lang="en-US" altLang="zh-CN" sz="1000" dirty="0"/>
              </a:p>
              <a:p>
                <a:r>
                  <a:rPr kumimoji="1" lang="zh-CN" altLang="en-US" sz="1000" dirty="0"/>
                  <a:t>航旅纵横</a:t>
                </a:r>
                <a:r>
                  <a:rPr kumimoji="1" lang="en-US" altLang="zh-CN" sz="1000" dirty="0"/>
                  <a:t>APP</a:t>
                </a:r>
                <a:r>
                  <a:rPr kumimoji="1" lang="zh-CN" altLang="en-US" sz="1000" dirty="0"/>
                  <a:t>智能问答与搜索</a:t>
                </a:r>
                <a:endParaRPr kumimoji="1" lang="en-US" altLang="zh-CN" sz="1000" dirty="0"/>
              </a:p>
            </p:txBody>
          </p:sp>
        </p:grpSp>
        <p:sp>
          <p:nvSpPr>
            <p:cNvPr id="52" name="文本框 51"/>
            <p:cNvSpPr txBox="1"/>
            <p:nvPr/>
          </p:nvSpPr>
          <p:spPr>
            <a:xfrm>
              <a:off x="4318" y="3103"/>
              <a:ext cx="3415" cy="388"/>
            </a:xfrm>
            <a:prstGeom prst="rect">
              <a:avLst/>
            </a:prstGeom>
            <a:noFill/>
          </p:spPr>
          <p:txBody>
            <a:bodyPr wrap="square" rtlCol="0">
              <a:spAutoFit/>
            </a:bodyPr>
            <a:lstStyle/>
            <a:p>
              <a:r>
                <a:rPr kumimoji="1" lang="zh-CN" altLang="en-US" sz="1000" dirty="0"/>
                <a:t>烟台、千岛湖</a:t>
              </a:r>
              <a:r>
                <a:rPr kumimoji="1" lang="en-US" altLang="zh-CN" sz="1000" dirty="0"/>
                <a:t>10+</a:t>
              </a:r>
              <a:r>
                <a:rPr kumimoji="1" lang="zh-CN" altLang="en-US" sz="1000" dirty="0"/>
                <a:t>机场</a:t>
              </a:r>
            </a:p>
          </p:txBody>
        </p:sp>
      </p:grpSp>
      <p:sp>
        <p:nvSpPr>
          <p:cNvPr id="32" name="矩形 31"/>
          <p:cNvSpPr/>
          <p:nvPr/>
        </p:nvSpPr>
        <p:spPr>
          <a:xfrm>
            <a:off x="8307705" y="1022350"/>
            <a:ext cx="4049395" cy="5015865"/>
          </a:xfrm>
          <a:prstGeom prst="rect">
            <a:avLst/>
          </a:prstGeom>
        </p:spPr>
        <p:txBody>
          <a:bodyPr wrap="square">
            <a:spAutoFit/>
          </a:bodyPr>
          <a:lstStyle/>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solidFill>
                  <a:srgbClr val="000000"/>
                </a:solidFill>
                <a:latin typeface="微软雅黑" panose="020B0503020204020204" charset="-122"/>
                <a:ea typeface="微软雅黑" panose="020B0503020204020204" charset="-122"/>
              </a:rPr>
              <a:t>支持意图</a:t>
            </a:r>
            <a:r>
              <a:rPr lang="zh-CN" altLang="en-US" sz="1600" b="1" dirty="0">
                <a:solidFill>
                  <a:srgbClr val="C00000"/>
                </a:solidFill>
                <a:latin typeface="微软雅黑" panose="020B0503020204020204" charset="-122"/>
                <a:ea typeface="微软雅黑" panose="020B0503020204020204" charset="-122"/>
              </a:rPr>
              <a:t>1000+</a:t>
            </a:r>
            <a:endParaRPr lang="zh-CN" altLang="en-US" sz="1600" dirty="0">
              <a:solidFill>
                <a:srgbClr val="C00000"/>
              </a:solidFill>
              <a:latin typeface="微软雅黑" panose="020B0503020204020204" charset="-122"/>
              <a:ea typeface="微软雅黑" panose="020B0503020204020204" charset="-122"/>
            </a:endParaRP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solidFill>
                  <a:srgbClr val="000000"/>
                </a:solidFill>
                <a:latin typeface="微软雅黑" panose="020B0503020204020204" charset="-122"/>
                <a:ea typeface="微软雅黑" panose="020B0503020204020204" charset="-122"/>
              </a:rPr>
              <a:t>文本客服有效回复率</a:t>
            </a:r>
            <a:r>
              <a:rPr lang="zh-CN" altLang="en-US" sz="1600" b="1" dirty="0">
                <a:solidFill>
                  <a:srgbClr val="C00000"/>
                </a:solidFill>
                <a:latin typeface="微软雅黑" panose="020B0503020204020204" charset="-122"/>
                <a:ea typeface="微软雅黑" panose="020B0503020204020204" charset="-122"/>
              </a:rPr>
              <a:t>90%以上</a:t>
            </a:r>
            <a:endParaRPr lang="en-US" altLang="zh-CN" sz="1600" b="1" dirty="0">
              <a:solidFill>
                <a:srgbClr val="C00000"/>
              </a:solidFill>
              <a:latin typeface="微软雅黑" panose="020B0503020204020204" charset="-122"/>
              <a:ea typeface="微软雅黑" panose="020B0503020204020204" charset="-122"/>
            </a:endParaRP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b="1" dirty="0">
                <a:solidFill>
                  <a:srgbClr val="C00000"/>
                </a:solidFill>
                <a:latin typeface="微软雅黑" panose="020B0503020204020204" charset="-122"/>
                <a:ea typeface="微软雅黑" panose="020B0503020204020204" charset="-122"/>
              </a:rPr>
              <a:t>20+</a:t>
            </a:r>
            <a:r>
              <a:rPr lang="zh-CN" altLang="en-US" sz="1600" dirty="0">
                <a:solidFill>
                  <a:srgbClr val="000000"/>
                </a:solidFill>
                <a:latin typeface="微软雅黑" panose="020B0503020204020204" charset="-122"/>
                <a:ea typeface="微软雅黑" panose="020B0503020204020204" charset="-122"/>
              </a:rPr>
              <a:t>机场/航司客服知识库</a:t>
            </a:r>
            <a:endParaRPr lang="en-US" altLang="zh-CN" sz="1600" dirty="0">
              <a:solidFill>
                <a:srgbClr val="000000"/>
              </a:solidFill>
              <a:latin typeface="微软雅黑" panose="020B0503020204020204" charset="-122"/>
              <a:ea typeface="微软雅黑" panose="020B0503020204020204" charset="-122"/>
            </a:endParaRPr>
          </a:p>
          <a:p>
            <a:pPr marL="285750" lvl="0" indent="-285750" fontAlgn="ctr">
              <a:lnSpc>
                <a:spcPct val="200000"/>
              </a:lnSpc>
              <a:buClr>
                <a:srgbClr val="1F497D"/>
              </a:buClr>
              <a:buSzPct val="100000"/>
              <a:buBlip>
                <a:blip r:embed="rId5"/>
              </a:buBlip>
              <a:tabLst>
                <a:tab pos="0" algn="l"/>
                <a:tab pos="11430" algn="dec"/>
                <a:tab pos="0" algn="l"/>
                <a:tab pos="11430" algn="dec"/>
              </a:tabLst>
            </a:pPr>
            <a:r>
              <a:rPr lang="zh-CN" altLang="en-US" sz="1600" dirty="0">
                <a:solidFill>
                  <a:srgbClr val="000000"/>
                </a:solidFill>
                <a:latin typeface="微软雅黑" panose="020B0503020204020204" charset="-122"/>
                <a:ea typeface="微软雅黑" panose="020B0503020204020204" charset="-122"/>
              </a:rPr>
              <a:t>有效分流语音坐席问题</a:t>
            </a:r>
            <a:r>
              <a:rPr lang="zh-CN" altLang="en-US" sz="1600" dirty="0">
                <a:solidFill>
                  <a:srgbClr val="C00000"/>
                </a:solidFill>
                <a:latin typeface="微软雅黑" panose="020B0503020204020204" charset="-122"/>
                <a:ea typeface="微软雅黑" panose="020B0503020204020204" charset="-122"/>
              </a:rPr>
              <a:t>2/3以上</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latin typeface="微软雅黑" panose="020B0503020204020204" charset="-122"/>
                <a:ea typeface="微软雅黑" panose="020B0503020204020204" charset="-122"/>
              </a:rPr>
              <a:t>累计访问量</a:t>
            </a:r>
            <a:r>
              <a:rPr lang="en-US" altLang="zh-CN" sz="1600" b="1" dirty="0">
                <a:solidFill>
                  <a:srgbClr val="C00000"/>
                </a:solidFill>
                <a:latin typeface="微软雅黑" panose="020B0503020204020204" charset="-122"/>
                <a:ea typeface="微软雅黑" panose="020B0503020204020204" charset="-122"/>
              </a:rPr>
              <a:t>5500</a:t>
            </a:r>
            <a:r>
              <a:rPr lang="zh-CN" altLang="en-US" sz="1600" b="1" dirty="0">
                <a:solidFill>
                  <a:srgbClr val="C00000"/>
                </a:solidFill>
                <a:latin typeface="微软雅黑" panose="020B0503020204020204" charset="-122"/>
                <a:ea typeface="微软雅黑" panose="020B0503020204020204" charset="-122"/>
              </a:rPr>
              <a:t>万次</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latin typeface="微软雅黑" panose="020B0503020204020204" charset="-122"/>
                <a:ea typeface="微软雅黑" panose="020B0503020204020204" charset="-122"/>
              </a:rPr>
              <a:t>有效解决用户问题</a:t>
            </a:r>
            <a:r>
              <a:rPr lang="en-US" altLang="zh-CN" sz="1600" b="1" dirty="0">
                <a:solidFill>
                  <a:srgbClr val="C00000"/>
                </a:solidFill>
                <a:latin typeface="微软雅黑" panose="020B0503020204020204" charset="-122"/>
                <a:ea typeface="微软雅黑" panose="020B0503020204020204" charset="-122"/>
              </a:rPr>
              <a:t>4000</a:t>
            </a:r>
            <a:r>
              <a:rPr lang="zh-CN" altLang="en-US" sz="1600" b="1" dirty="0">
                <a:solidFill>
                  <a:srgbClr val="C00000"/>
                </a:solidFill>
                <a:latin typeface="微软雅黑" panose="020B0503020204020204" charset="-122"/>
                <a:ea typeface="微软雅黑" panose="020B0503020204020204" charset="-122"/>
              </a:rPr>
              <a:t>万</a:t>
            </a:r>
            <a:r>
              <a:rPr lang="zh-CN" altLang="en-US" sz="1600" dirty="0">
                <a:latin typeface="微软雅黑" panose="020B0503020204020204" charset="-122"/>
                <a:ea typeface="微软雅黑" panose="020B0503020204020204" charset="-122"/>
              </a:rPr>
              <a:t>条</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latin typeface="微软雅黑" panose="020B0503020204020204" charset="-122"/>
                <a:ea typeface="微软雅黑" panose="020B0503020204020204" charset="-122"/>
              </a:rPr>
              <a:t>疫情期间，相关问题提问量</a:t>
            </a:r>
            <a:r>
              <a:rPr lang="en-US" altLang="zh-CN" sz="1600" dirty="0">
                <a:solidFill>
                  <a:srgbClr val="C00000"/>
                </a:solidFill>
                <a:latin typeface="微软雅黑" panose="020B0503020204020204" charset="-122"/>
                <a:ea typeface="微软雅黑" panose="020B0503020204020204" charset="-122"/>
              </a:rPr>
              <a:t>1000</a:t>
            </a:r>
            <a:r>
              <a:rPr lang="zh-CN" altLang="en-US" sz="1600" dirty="0">
                <a:solidFill>
                  <a:srgbClr val="C00000"/>
                </a:solidFill>
                <a:latin typeface="微软雅黑" panose="020B0503020204020204" charset="-122"/>
                <a:ea typeface="微软雅黑" panose="020B0503020204020204" charset="-122"/>
              </a:rPr>
              <a:t>万</a:t>
            </a:r>
            <a:r>
              <a:rPr lang="zh-CN" altLang="en-US" sz="1600" dirty="0">
                <a:latin typeface="微软雅黑" panose="020B0503020204020204" charset="-122"/>
                <a:ea typeface="微软雅黑" panose="020B0503020204020204" charset="-122"/>
              </a:rPr>
              <a:t>以上</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b="1" dirty="0">
                <a:solidFill>
                  <a:srgbClr val="C00000"/>
                </a:solidFill>
                <a:latin typeface="微软雅黑" panose="020B0503020204020204" charset="-122"/>
                <a:ea typeface="微软雅黑" panose="020B0503020204020204" charset="-122"/>
              </a:rPr>
              <a:t>毫秒级</a:t>
            </a:r>
            <a:r>
              <a:rPr lang="zh-CN" altLang="en-US" sz="1600" dirty="0">
                <a:latin typeface="微软雅黑" panose="020B0503020204020204" charset="-122"/>
                <a:ea typeface="微软雅黑" panose="020B0503020204020204" charset="-122"/>
              </a:rPr>
              <a:t>响应（</a:t>
            </a:r>
            <a:r>
              <a:rPr lang="en-US" altLang="zh-CN" sz="1600" dirty="0">
                <a:latin typeface="微软雅黑" panose="020B0503020204020204" charset="-122"/>
                <a:ea typeface="微软雅黑" panose="020B0503020204020204" charset="-122"/>
              </a:rPr>
              <a:t>RT</a:t>
            </a:r>
            <a:r>
              <a:rPr lang="zh-CN" altLang="en-US" sz="1600" dirty="0">
                <a:latin typeface="微软雅黑" panose="020B0503020204020204" charset="-122"/>
                <a:ea typeface="微软雅黑" panose="020B0503020204020204" charset="-122"/>
              </a:rPr>
              <a:t>）</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latin typeface="微软雅黑" panose="020B0503020204020204" charset="-122"/>
                <a:ea typeface="微软雅黑" panose="020B0503020204020204" charset="-122"/>
              </a:rPr>
              <a:t>语音问答支持</a:t>
            </a:r>
            <a:r>
              <a:rPr lang="en-US" altLang="zh-CN" sz="1600" b="1" dirty="0">
                <a:solidFill>
                  <a:srgbClr val="C00000"/>
                </a:solidFill>
                <a:latin typeface="微软雅黑" panose="020B0503020204020204" charset="-122"/>
                <a:ea typeface="微软雅黑" panose="020B0503020204020204" charset="-122"/>
              </a:rPr>
              <a:t>50QPS</a:t>
            </a:r>
          </a:p>
          <a:p>
            <a:pPr marL="285750" lvl="0" indent="-285750" fontAlgn="ctr">
              <a:lnSpc>
                <a:spcPct val="200000"/>
              </a:lnSpc>
              <a:buClr>
                <a:srgbClr val="1F497D"/>
              </a:buClr>
              <a:buBlip>
                <a:blip r:embed="rId5"/>
              </a:buBlip>
              <a:tabLst>
                <a:tab pos="0" algn="l"/>
                <a:tab pos="11430" algn="dec"/>
                <a:tab pos="0" algn="l"/>
                <a:tab pos="11430" algn="dec"/>
              </a:tabLst>
            </a:pPr>
            <a:r>
              <a:rPr lang="zh-CN" altLang="en-US" sz="1600" dirty="0">
                <a:latin typeface="微软雅黑" panose="020B0503020204020204" charset="-122"/>
                <a:ea typeface="微软雅黑" panose="020B0503020204020204" charset="-122"/>
              </a:rPr>
              <a:t>文本问答支持</a:t>
            </a:r>
            <a:r>
              <a:rPr lang="en-US" altLang="zh-CN" sz="1600" b="1" dirty="0">
                <a:solidFill>
                  <a:srgbClr val="C00000"/>
                </a:solidFill>
                <a:latin typeface="微软雅黑" panose="020B0503020204020204" charset="-122"/>
                <a:ea typeface="微软雅黑" panose="020B0503020204020204" charset="-122"/>
              </a:rPr>
              <a:t>100+QPS</a:t>
            </a:r>
            <a:endParaRPr lang="zh-CN" altLang="en-US" sz="1600" b="1" dirty="0">
              <a:solidFill>
                <a:srgbClr val="C00000"/>
              </a:solidFill>
              <a:latin typeface="微软雅黑" panose="020B0503020204020204" charset="-122"/>
              <a:ea typeface="微软雅黑" panose="020B050302020402020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52780" y="414020"/>
            <a:ext cx="8500745" cy="532130"/>
          </a:xfrm>
        </p:spPr>
        <p:txBody>
          <a:bodyPr/>
          <a:lstStyle/>
          <a:p>
            <a:r>
              <a:rPr lang="en-US" altLang="zh-CN"/>
              <a:t>1.7 </a:t>
            </a:r>
            <a:r>
              <a:rPr lang="zh-CN" altLang="en-US"/>
              <a:t>赛题来源</a:t>
            </a:r>
          </a:p>
        </p:txBody>
      </p:sp>
      <p:sp>
        <p:nvSpPr>
          <p:cNvPr id="18" name="文本框 26"/>
          <p:cNvSpPr txBox="1"/>
          <p:nvPr/>
        </p:nvSpPr>
        <p:spPr>
          <a:xfrm>
            <a:off x="2831465" y="4204970"/>
            <a:ext cx="1266190" cy="398780"/>
          </a:xfrm>
          <a:prstGeom prst="rect">
            <a:avLst/>
          </a:prstGeom>
          <a:solidFill>
            <a:schemeClr val="bg1">
              <a:alpha val="73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sz="2000" b="1" dirty="0">
              <a:solidFill>
                <a:schemeClr val="tx1"/>
              </a:solidFill>
              <a:latin typeface="思源黑体 Medium" pitchFamily="34" charset="-122"/>
              <a:ea typeface="思源黑体 Medium" pitchFamily="34" charset="-122"/>
              <a:cs typeface="思源黑体 Medium" pitchFamily="34" charset="-122"/>
            </a:endParaRPr>
          </a:p>
        </p:txBody>
      </p:sp>
      <p:sp>
        <p:nvSpPr>
          <p:cNvPr id="19" name="文本框 27"/>
          <p:cNvSpPr txBox="1"/>
          <p:nvPr/>
        </p:nvSpPr>
        <p:spPr>
          <a:xfrm>
            <a:off x="542290" y="4629150"/>
            <a:ext cx="3527425" cy="414020"/>
          </a:xfrm>
          <a:prstGeom prst="rect">
            <a:avLst/>
          </a:prstGeom>
          <a:solidFill>
            <a:schemeClr val="bg1">
              <a:alpha val="73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endParaRPr lang="zh-CN" altLang="en-US" sz="1400" dirty="0">
              <a:solidFill>
                <a:schemeClr val="tx1"/>
              </a:solidFill>
              <a:latin typeface="黑体" panose="02010609060101010101" charset="-122"/>
              <a:ea typeface="黑体" panose="02010609060101010101" charset="-122"/>
              <a:cs typeface="黑体" panose="02010609060101010101" charset="-122"/>
            </a:endParaRPr>
          </a:p>
        </p:txBody>
      </p:sp>
      <p:sp>
        <p:nvSpPr>
          <p:cNvPr id="5" name="文本框 26"/>
          <p:cNvSpPr txBox="1"/>
          <p:nvPr/>
        </p:nvSpPr>
        <p:spPr>
          <a:xfrm>
            <a:off x="2814955" y="1768475"/>
            <a:ext cx="1282700" cy="398780"/>
          </a:xfrm>
          <a:prstGeom prst="rect">
            <a:avLst/>
          </a:prstGeom>
          <a:solidFill>
            <a:schemeClr val="bg1">
              <a:alpha val="73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sz="2000" b="1" dirty="0">
              <a:solidFill>
                <a:schemeClr val="tx1"/>
              </a:solidFill>
              <a:latin typeface="思源黑体 Medium" pitchFamily="34" charset="-122"/>
              <a:ea typeface="思源黑体 Medium" pitchFamily="34" charset="-122"/>
              <a:cs typeface="思源黑体 Medium" pitchFamily="34" charset="-122"/>
            </a:endParaRPr>
          </a:p>
        </p:txBody>
      </p:sp>
      <p:sp>
        <p:nvSpPr>
          <p:cNvPr id="6" name="文本框 27"/>
          <p:cNvSpPr txBox="1"/>
          <p:nvPr/>
        </p:nvSpPr>
        <p:spPr>
          <a:xfrm>
            <a:off x="652780" y="2192655"/>
            <a:ext cx="3527425" cy="414020"/>
          </a:xfrm>
          <a:prstGeom prst="rect">
            <a:avLst/>
          </a:prstGeom>
          <a:solidFill>
            <a:schemeClr val="bg1">
              <a:alpha val="73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endParaRPr lang="zh-CN" altLang="en-US" sz="1400" dirty="0">
              <a:solidFill>
                <a:schemeClr val="tx1"/>
              </a:solidFill>
              <a:latin typeface="黑体" panose="02010609060101010101" charset="-122"/>
              <a:ea typeface="黑体" panose="02010609060101010101" charset="-122"/>
              <a:cs typeface="黑体" panose="02010609060101010101" charset="-122"/>
            </a:endParaRPr>
          </a:p>
        </p:txBody>
      </p:sp>
      <p:sp>
        <p:nvSpPr>
          <p:cNvPr id="7" name="文本框 27"/>
          <p:cNvSpPr txBox="1"/>
          <p:nvPr/>
        </p:nvSpPr>
        <p:spPr>
          <a:xfrm>
            <a:off x="7623175" y="3030855"/>
            <a:ext cx="3527425" cy="414020"/>
          </a:xfrm>
          <a:prstGeom prst="rect">
            <a:avLst/>
          </a:prstGeom>
          <a:solidFill>
            <a:schemeClr val="bg1">
              <a:alpha val="73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Wingdings" panose="05000000000000000000" charset="0"/>
              <a:buChar char=""/>
            </a:pPr>
            <a:endParaRPr lang="zh-CN" altLang="en-US" sz="1400" dirty="0">
              <a:solidFill>
                <a:schemeClr val="tx1"/>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7729220" y="2364105"/>
            <a:ext cx="666750" cy="666750"/>
            <a:chOff x="10149" y="3105"/>
            <a:chExt cx="1050" cy="1050"/>
          </a:xfrm>
        </p:grpSpPr>
        <p:sp>
          <p:nvSpPr>
            <p:cNvPr id="20" name="椭圆 19"/>
            <p:cNvSpPr/>
            <p:nvPr/>
          </p:nvSpPr>
          <p:spPr>
            <a:xfrm>
              <a:off x="10149" y="3105"/>
              <a:ext cx="1050" cy="1050"/>
            </a:xfrm>
            <a:prstGeom prst="ellipse">
              <a:avLst/>
            </a:prstGeom>
            <a:solidFill>
              <a:srgbClr val="529B9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lumMod val="50000"/>
                  </a:schemeClr>
                </a:solidFill>
                <a:cs typeface="思源黑体 Medium" pitchFamily="34" charset="-122"/>
              </a:endParaRPr>
            </a:p>
          </p:txBody>
        </p:sp>
        <p:sp>
          <p:nvSpPr>
            <p:cNvPr id="21" name="iconfont-11862-5666448"/>
            <p:cNvSpPr>
              <a:spLocks noChangeAspect="1"/>
            </p:cNvSpPr>
            <p:nvPr/>
          </p:nvSpPr>
          <p:spPr bwMode="auto">
            <a:xfrm>
              <a:off x="10533" y="3452"/>
              <a:ext cx="282" cy="353"/>
            </a:xfrm>
            <a:custGeom>
              <a:avLst/>
              <a:gdLst>
                <a:gd name="T0" fmla="*/ 6860 w 7679"/>
                <a:gd name="T1" fmla="*/ 687 h 9605"/>
                <a:gd name="T2" fmla="*/ 7300 w 7679"/>
                <a:gd name="T3" fmla="*/ 1112 h 9605"/>
                <a:gd name="T4" fmla="*/ 7551 w 7679"/>
                <a:gd name="T5" fmla="*/ 1398 h 9605"/>
                <a:gd name="T6" fmla="*/ 7659 w 7679"/>
                <a:gd name="T7" fmla="*/ 1598 h 9605"/>
                <a:gd name="T8" fmla="*/ 7679 w 7679"/>
                <a:gd name="T9" fmla="*/ 1742 h 9605"/>
                <a:gd name="T10" fmla="*/ 7679 w 7679"/>
                <a:gd name="T11" fmla="*/ 1905 h 9605"/>
                <a:gd name="T12" fmla="*/ 6164 w 7679"/>
                <a:gd name="T13" fmla="*/ 1905 h 9605"/>
                <a:gd name="T14" fmla="*/ 5985 w 7679"/>
                <a:gd name="T15" fmla="*/ 1829 h 9605"/>
                <a:gd name="T16" fmla="*/ 5858 w 7679"/>
                <a:gd name="T17" fmla="*/ 1650 h 9605"/>
                <a:gd name="T18" fmla="*/ 5781 w 7679"/>
                <a:gd name="T19" fmla="*/ 1440 h 9605"/>
                <a:gd name="T20" fmla="*/ 5756 w 7679"/>
                <a:gd name="T21" fmla="*/ 1271 h 9605"/>
                <a:gd name="T22" fmla="*/ 5756 w 7679"/>
                <a:gd name="T23" fmla="*/ 0 h 9605"/>
                <a:gd name="T24" fmla="*/ 5788 w 7679"/>
                <a:gd name="T25" fmla="*/ 0 h 9605"/>
                <a:gd name="T26" fmla="*/ 5956 w 7679"/>
                <a:gd name="T27" fmla="*/ 25 h 9605"/>
                <a:gd name="T28" fmla="*/ 6156 w 7679"/>
                <a:gd name="T29" fmla="*/ 123 h 9605"/>
                <a:gd name="T30" fmla="*/ 6438 w 7679"/>
                <a:gd name="T31" fmla="*/ 328 h 9605"/>
                <a:gd name="T32" fmla="*/ 6860 w 7679"/>
                <a:gd name="T33" fmla="*/ 687 h 9605"/>
                <a:gd name="T34" fmla="*/ 5109 w 7679"/>
                <a:gd name="T35" fmla="*/ 1280 h 9605"/>
                <a:gd name="T36" fmla="*/ 5170 w 7679"/>
                <a:gd name="T37" fmla="*/ 1705 h 9605"/>
                <a:gd name="T38" fmla="*/ 5365 w 7679"/>
                <a:gd name="T39" fmla="*/ 2115 h 9605"/>
                <a:gd name="T40" fmla="*/ 5703 w 7679"/>
                <a:gd name="T41" fmla="*/ 2428 h 9605"/>
                <a:gd name="T42" fmla="*/ 6184 w 7679"/>
                <a:gd name="T43" fmla="*/ 2550 h 9605"/>
                <a:gd name="T44" fmla="*/ 7679 w 7679"/>
                <a:gd name="T45" fmla="*/ 2550 h 9605"/>
                <a:gd name="T46" fmla="*/ 7679 w 7679"/>
                <a:gd name="T47" fmla="*/ 8325 h 9605"/>
                <a:gd name="T48" fmla="*/ 7561 w 7679"/>
                <a:gd name="T49" fmla="*/ 8858 h 9605"/>
                <a:gd name="T50" fmla="*/ 7249 w 7679"/>
                <a:gd name="T51" fmla="*/ 9257 h 9605"/>
                <a:gd name="T52" fmla="*/ 6819 w 7679"/>
                <a:gd name="T53" fmla="*/ 9513 h 9605"/>
                <a:gd name="T54" fmla="*/ 6358 w 7679"/>
                <a:gd name="T55" fmla="*/ 9605 h 9605"/>
                <a:gd name="T56" fmla="*/ 1320 w 7679"/>
                <a:gd name="T57" fmla="*/ 9605 h 9605"/>
                <a:gd name="T58" fmla="*/ 895 w 7679"/>
                <a:gd name="T59" fmla="*/ 9493 h 9605"/>
                <a:gd name="T60" fmla="*/ 465 w 7679"/>
                <a:gd name="T61" fmla="*/ 9195 h 9605"/>
                <a:gd name="T62" fmla="*/ 133 w 7679"/>
                <a:gd name="T63" fmla="*/ 8775 h 9605"/>
                <a:gd name="T64" fmla="*/ 0 w 7679"/>
                <a:gd name="T65" fmla="*/ 8284 h 9605"/>
                <a:gd name="T66" fmla="*/ 0 w 7679"/>
                <a:gd name="T67" fmla="*/ 1322 h 9605"/>
                <a:gd name="T68" fmla="*/ 98 w 7679"/>
                <a:gd name="T69" fmla="*/ 877 h 9605"/>
                <a:gd name="T70" fmla="*/ 364 w 7679"/>
                <a:gd name="T71" fmla="*/ 452 h 9605"/>
                <a:gd name="T72" fmla="*/ 748 w 7679"/>
                <a:gd name="T73" fmla="*/ 129 h 9605"/>
                <a:gd name="T74" fmla="*/ 1198 w 7679"/>
                <a:gd name="T75" fmla="*/ 2 h 9605"/>
                <a:gd name="T76" fmla="*/ 5109 w 7679"/>
                <a:gd name="T77" fmla="*/ 2 h 9605"/>
                <a:gd name="T78" fmla="*/ 5109 w 7679"/>
                <a:gd name="T79" fmla="*/ 1280 h 9605"/>
                <a:gd name="T80" fmla="*/ 5754 w 7679"/>
                <a:gd name="T81" fmla="*/ 7670 h 9605"/>
                <a:gd name="T82" fmla="*/ 6204 w 7679"/>
                <a:gd name="T83" fmla="*/ 7480 h 9605"/>
                <a:gd name="T84" fmla="*/ 6388 w 7679"/>
                <a:gd name="T85" fmla="*/ 7024 h 9605"/>
                <a:gd name="T86" fmla="*/ 6204 w 7679"/>
                <a:gd name="T87" fmla="*/ 6574 h 9605"/>
                <a:gd name="T88" fmla="*/ 5754 w 7679"/>
                <a:gd name="T89" fmla="*/ 6390 h 9605"/>
                <a:gd name="T90" fmla="*/ 1914 w 7679"/>
                <a:gd name="T91" fmla="*/ 6390 h 9605"/>
                <a:gd name="T92" fmla="*/ 1464 w 7679"/>
                <a:gd name="T93" fmla="*/ 6574 h 9605"/>
                <a:gd name="T94" fmla="*/ 1280 w 7679"/>
                <a:gd name="T95" fmla="*/ 7024 h 9605"/>
                <a:gd name="T96" fmla="*/ 1464 w 7679"/>
                <a:gd name="T97" fmla="*/ 7480 h 9605"/>
                <a:gd name="T98" fmla="*/ 1914 w 7679"/>
                <a:gd name="T99" fmla="*/ 7670 h 9605"/>
                <a:gd name="T100" fmla="*/ 5754 w 7679"/>
                <a:gd name="T101" fmla="*/ 7670 h 9605"/>
                <a:gd name="T102" fmla="*/ 6389 w 7679"/>
                <a:gd name="T103" fmla="*/ 4475 h 9605"/>
                <a:gd name="T104" fmla="*/ 6205 w 7679"/>
                <a:gd name="T105" fmla="*/ 4019 h 9605"/>
                <a:gd name="T106" fmla="*/ 5755 w 7679"/>
                <a:gd name="T107" fmla="*/ 3829 h 9605"/>
                <a:gd name="T108" fmla="*/ 1914 w 7679"/>
                <a:gd name="T109" fmla="*/ 3829 h 9605"/>
                <a:gd name="T110" fmla="*/ 1464 w 7679"/>
                <a:gd name="T111" fmla="*/ 4019 h 9605"/>
                <a:gd name="T112" fmla="*/ 1280 w 7679"/>
                <a:gd name="T113" fmla="*/ 4475 h 9605"/>
                <a:gd name="T114" fmla="*/ 1464 w 7679"/>
                <a:gd name="T115" fmla="*/ 4925 h 9605"/>
                <a:gd name="T116" fmla="*/ 1914 w 7679"/>
                <a:gd name="T117" fmla="*/ 5109 h 9605"/>
                <a:gd name="T118" fmla="*/ 5754 w 7679"/>
                <a:gd name="T119" fmla="*/ 5109 h 9605"/>
                <a:gd name="T120" fmla="*/ 6204 w 7679"/>
                <a:gd name="T121" fmla="*/ 4925 h 9605"/>
                <a:gd name="T122" fmla="*/ 6389 w 7679"/>
                <a:gd name="T123" fmla="*/ 4475 h 9605"/>
                <a:gd name="T124" fmla="*/ 6389 w 7679"/>
                <a:gd name="T125" fmla="*/ 4475 h 9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9" h="9605">
                  <a:moveTo>
                    <a:pt x="6860" y="687"/>
                  </a:moveTo>
                  <a:cubicBezTo>
                    <a:pt x="7044" y="858"/>
                    <a:pt x="7191" y="999"/>
                    <a:pt x="7300" y="1112"/>
                  </a:cubicBezTo>
                  <a:cubicBezTo>
                    <a:pt x="7409" y="1224"/>
                    <a:pt x="7493" y="1320"/>
                    <a:pt x="7551" y="1398"/>
                  </a:cubicBezTo>
                  <a:cubicBezTo>
                    <a:pt x="7609" y="1477"/>
                    <a:pt x="7645" y="1543"/>
                    <a:pt x="7659" y="1598"/>
                  </a:cubicBezTo>
                  <a:cubicBezTo>
                    <a:pt x="7673" y="1653"/>
                    <a:pt x="7679" y="1700"/>
                    <a:pt x="7679" y="1742"/>
                  </a:cubicBezTo>
                  <a:lnTo>
                    <a:pt x="7679" y="1905"/>
                  </a:lnTo>
                  <a:lnTo>
                    <a:pt x="6164" y="1905"/>
                  </a:lnTo>
                  <a:cubicBezTo>
                    <a:pt x="6095" y="1905"/>
                    <a:pt x="6036" y="1880"/>
                    <a:pt x="5985" y="1829"/>
                  </a:cubicBezTo>
                  <a:cubicBezTo>
                    <a:pt x="5934" y="1778"/>
                    <a:pt x="5891" y="1718"/>
                    <a:pt x="5858" y="1650"/>
                  </a:cubicBezTo>
                  <a:cubicBezTo>
                    <a:pt x="5824" y="1582"/>
                    <a:pt x="5798" y="1512"/>
                    <a:pt x="5781" y="1440"/>
                  </a:cubicBezTo>
                  <a:cubicBezTo>
                    <a:pt x="5764" y="1369"/>
                    <a:pt x="5756" y="1313"/>
                    <a:pt x="5756" y="1271"/>
                  </a:cubicBezTo>
                  <a:lnTo>
                    <a:pt x="5756" y="0"/>
                  </a:lnTo>
                  <a:lnTo>
                    <a:pt x="5788" y="0"/>
                  </a:lnTo>
                  <a:cubicBezTo>
                    <a:pt x="5843" y="0"/>
                    <a:pt x="5899" y="9"/>
                    <a:pt x="5956" y="25"/>
                  </a:cubicBezTo>
                  <a:cubicBezTo>
                    <a:pt x="6014" y="43"/>
                    <a:pt x="6081" y="75"/>
                    <a:pt x="6156" y="123"/>
                  </a:cubicBezTo>
                  <a:cubicBezTo>
                    <a:pt x="6231" y="170"/>
                    <a:pt x="6325" y="239"/>
                    <a:pt x="6438" y="328"/>
                  </a:cubicBezTo>
                  <a:cubicBezTo>
                    <a:pt x="6547" y="417"/>
                    <a:pt x="6689" y="537"/>
                    <a:pt x="6860" y="687"/>
                  </a:cubicBezTo>
                  <a:close/>
                  <a:moveTo>
                    <a:pt x="5109" y="1280"/>
                  </a:moveTo>
                  <a:cubicBezTo>
                    <a:pt x="5109" y="1417"/>
                    <a:pt x="5129" y="1559"/>
                    <a:pt x="5170" y="1705"/>
                  </a:cubicBezTo>
                  <a:cubicBezTo>
                    <a:pt x="5211" y="1852"/>
                    <a:pt x="5276" y="1989"/>
                    <a:pt x="5365" y="2115"/>
                  </a:cubicBezTo>
                  <a:cubicBezTo>
                    <a:pt x="5454" y="2242"/>
                    <a:pt x="5566" y="2345"/>
                    <a:pt x="5703" y="2428"/>
                  </a:cubicBezTo>
                  <a:cubicBezTo>
                    <a:pt x="5839" y="2510"/>
                    <a:pt x="6000" y="2550"/>
                    <a:pt x="6184" y="2550"/>
                  </a:cubicBezTo>
                  <a:lnTo>
                    <a:pt x="7679" y="2550"/>
                  </a:lnTo>
                  <a:lnTo>
                    <a:pt x="7679" y="8325"/>
                  </a:lnTo>
                  <a:cubicBezTo>
                    <a:pt x="7679" y="8523"/>
                    <a:pt x="7640" y="8700"/>
                    <a:pt x="7561" y="8858"/>
                  </a:cubicBezTo>
                  <a:cubicBezTo>
                    <a:pt x="7483" y="9015"/>
                    <a:pt x="7379" y="9148"/>
                    <a:pt x="7249" y="9257"/>
                  </a:cubicBezTo>
                  <a:cubicBezTo>
                    <a:pt x="7119" y="9365"/>
                    <a:pt x="6976" y="9452"/>
                    <a:pt x="6819" y="9513"/>
                  </a:cubicBezTo>
                  <a:cubicBezTo>
                    <a:pt x="6661" y="9574"/>
                    <a:pt x="6509" y="9605"/>
                    <a:pt x="6358" y="9605"/>
                  </a:cubicBezTo>
                  <a:lnTo>
                    <a:pt x="1320" y="9605"/>
                  </a:lnTo>
                  <a:cubicBezTo>
                    <a:pt x="1190" y="9605"/>
                    <a:pt x="1049" y="9568"/>
                    <a:pt x="895" y="9493"/>
                  </a:cubicBezTo>
                  <a:cubicBezTo>
                    <a:pt x="741" y="9418"/>
                    <a:pt x="598" y="9319"/>
                    <a:pt x="465" y="9195"/>
                  </a:cubicBezTo>
                  <a:cubicBezTo>
                    <a:pt x="333" y="9073"/>
                    <a:pt x="221" y="8933"/>
                    <a:pt x="133" y="8775"/>
                  </a:cubicBezTo>
                  <a:cubicBezTo>
                    <a:pt x="44" y="8618"/>
                    <a:pt x="0" y="8454"/>
                    <a:pt x="0" y="8284"/>
                  </a:cubicBezTo>
                  <a:lnTo>
                    <a:pt x="0" y="1322"/>
                  </a:lnTo>
                  <a:cubicBezTo>
                    <a:pt x="0" y="1178"/>
                    <a:pt x="33" y="1030"/>
                    <a:pt x="98" y="877"/>
                  </a:cubicBezTo>
                  <a:cubicBezTo>
                    <a:pt x="163" y="723"/>
                    <a:pt x="251" y="582"/>
                    <a:pt x="364" y="452"/>
                  </a:cubicBezTo>
                  <a:cubicBezTo>
                    <a:pt x="476" y="322"/>
                    <a:pt x="604" y="214"/>
                    <a:pt x="748" y="129"/>
                  </a:cubicBezTo>
                  <a:cubicBezTo>
                    <a:pt x="891" y="44"/>
                    <a:pt x="1041" y="2"/>
                    <a:pt x="1198" y="2"/>
                  </a:cubicBezTo>
                  <a:lnTo>
                    <a:pt x="5109" y="2"/>
                  </a:lnTo>
                  <a:lnTo>
                    <a:pt x="5109" y="1280"/>
                  </a:lnTo>
                  <a:close/>
                  <a:moveTo>
                    <a:pt x="5754" y="7670"/>
                  </a:moveTo>
                  <a:cubicBezTo>
                    <a:pt x="5931" y="7670"/>
                    <a:pt x="6081" y="7607"/>
                    <a:pt x="6204" y="7480"/>
                  </a:cubicBezTo>
                  <a:cubicBezTo>
                    <a:pt x="6326" y="7354"/>
                    <a:pt x="6388" y="7202"/>
                    <a:pt x="6388" y="7024"/>
                  </a:cubicBezTo>
                  <a:cubicBezTo>
                    <a:pt x="6388" y="6846"/>
                    <a:pt x="6326" y="6696"/>
                    <a:pt x="6204" y="6574"/>
                  </a:cubicBezTo>
                  <a:cubicBezTo>
                    <a:pt x="6081" y="6451"/>
                    <a:pt x="5931" y="6390"/>
                    <a:pt x="5754" y="6390"/>
                  </a:cubicBezTo>
                  <a:lnTo>
                    <a:pt x="1914" y="6390"/>
                  </a:lnTo>
                  <a:cubicBezTo>
                    <a:pt x="1736" y="6390"/>
                    <a:pt x="1586" y="6451"/>
                    <a:pt x="1464" y="6574"/>
                  </a:cubicBezTo>
                  <a:cubicBezTo>
                    <a:pt x="1341" y="6696"/>
                    <a:pt x="1280" y="6846"/>
                    <a:pt x="1280" y="7024"/>
                  </a:cubicBezTo>
                  <a:cubicBezTo>
                    <a:pt x="1280" y="7202"/>
                    <a:pt x="1341" y="7353"/>
                    <a:pt x="1464" y="7480"/>
                  </a:cubicBezTo>
                  <a:cubicBezTo>
                    <a:pt x="1586" y="7607"/>
                    <a:pt x="1736" y="7670"/>
                    <a:pt x="1914" y="7670"/>
                  </a:cubicBezTo>
                  <a:lnTo>
                    <a:pt x="5754" y="7670"/>
                  </a:lnTo>
                  <a:close/>
                  <a:moveTo>
                    <a:pt x="6389" y="4475"/>
                  </a:moveTo>
                  <a:cubicBezTo>
                    <a:pt x="6389" y="4298"/>
                    <a:pt x="6328" y="4145"/>
                    <a:pt x="6205" y="4019"/>
                  </a:cubicBezTo>
                  <a:cubicBezTo>
                    <a:pt x="6083" y="3893"/>
                    <a:pt x="5933" y="3829"/>
                    <a:pt x="5755" y="3829"/>
                  </a:cubicBezTo>
                  <a:lnTo>
                    <a:pt x="1914" y="3829"/>
                  </a:lnTo>
                  <a:cubicBezTo>
                    <a:pt x="1736" y="3829"/>
                    <a:pt x="1586" y="3893"/>
                    <a:pt x="1464" y="4019"/>
                  </a:cubicBezTo>
                  <a:cubicBezTo>
                    <a:pt x="1341" y="4145"/>
                    <a:pt x="1280" y="4298"/>
                    <a:pt x="1280" y="4475"/>
                  </a:cubicBezTo>
                  <a:cubicBezTo>
                    <a:pt x="1280" y="4653"/>
                    <a:pt x="1341" y="4803"/>
                    <a:pt x="1464" y="4925"/>
                  </a:cubicBezTo>
                  <a:cubicBezTo>
                    <a:pt x="1586" y="5048"/>
                    <a:pt x="1736" y="5109"/>
                    <a:pt x="1914" y="5109"/>
                  </a:cubicBezTo>
                  <a:lnTo>
                    <a:pt x="5754" y="5109"/>
                  </a:lnTo>
                  <a:cubicBezTo>
                    <a:pt x="5931" y="5109"/>
                    <a:pt x="6081" y="5048"/>
                    <a:pt x="6204" y="4925"/>
                  </a:cubicBezTo>
                  <a:cubicBezTo>
                    <a:pt x="6327" y="4803"/>
                    <a:pt x="6389" y="4653"/>
                    <a:pt x="6389" y="4475"/>
                  </a:cubicBezTo>
                  <a:close/>
                  <a:moveTo>
                    <a:pt x="6389" y="4475"/>
                  </a:moveTo>
                  <a:close/>
                </a:path>
              </a:pathLst>
            </a:custGeom>
            <a:solidFill>
              <a:schemeClr val="bg1"/>
            </a:solidFill>
            <a:ln>
              <a:noFill/>
            </a:ln>
          </p:spPr>
          <p:txBody>
            <a:bodyPr/>
            <a:lstStyle/>
            <a:p>
              <a:endParaRPr lang="zh-CN" altLang="en-US" sz="2400" dirty="0">
                <a:solidFill>
                  <a:schemeClr val="bg1">
                    <a:lumMod val="50000"/>
                  </a:schemeClr>
                </a:solidFill>
                <a:cs typeface="思源黑体 Medium" pitchFamily="34" charset="-122"/>
              </a:endParaRPr>
            </a:p>
          </p:txBody>
        </p:sp>
      </p:grpSp>
      <p:sp>
        <p:nvSpPr>
          <p:cNvPr id="22" name="文本框 36"/>
          <p:cNvSpPr txBox="1"/>
          <p:nvPr/>
        </p:nvSpPr>
        <p:spPr>
          <a:xfrm>
            <a:off x="8499475" y="2465070"/>
            <a:ext cx="177546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sz="2000" b="1" dirty="0">
                <a:solidFill>
                  <a:schemeClr val="tx1"/>
                </a:solidFill>
                <a:latin typeface="黑体" panose="02010609060101010101" charset="-122"/>
                <a:ea typeface="黑体" panose="02010609060101010101" charset="-122"/>
                <a:cs typeface="思源黑体 Medium" pitchFamily="34" charset="-122"/>
              </a:rPr>
              <a:t>任务目标</a:t>
            </a:r>
          </a:p>
        </p:txBody>
      </p:sp>
      <p:sp>
        <p:nvSpPr>
          <p:cNvPr id="36" name="Freeform 134"/>
          <p:cNvSpPr/>
          <p:nvPr>
            <p:custDataLst>
              <p:tags r:id="rId1"/>
            </p:custDataLst>
          </p:nvPr>
        </p:nvSpPr>
        <p:spPr bwMode="auto">
          <a:xfrm>
            <a:off x="4649243" y="2004316"/>
            <a:ext cx="1271131" cy="1527523"/>
          </a:xfrm>
          <a:custGeom>
            <a:avLst/>
            <a:gdLst>
              <a:gd name="T0" fmla="*/ 1201 w 1217"/>
              <a:gd name="T1" fmla="*/ 260 h 1474"/>
              <a:gd name="T2" fmla="*/ 912 w 1217"/>
              <a:gd name="T3" fmla="*/ 1 h 1474"/>
              <a:gd name="T4" fmla="*/ 691 w 1217"/>
              <a:gd name="T5" fmla="*/ 47 h 1474"/>
              <a:gd name="T6" fmla="*/ 521 w 1217"/>
              <a:gd name="T7" fmla="*/ 123 h 1474"/>
              <a:gd name="T8" fmla="*/ 354 w 1217"/>
              <a:gd name="T9" fmla="*/ 242 h 1474"/>
              <a:gd name="T10" fmla="*/ 271 w 1217"/>
              <a:gd name="T11" fmla="*/ 324 h 1474"/>
              <a:gd name="T12" fmla="*/ 198 w 1217"/>
              <a:gd name="T13" fmla="*/ 414 h 1474"/>
              <a:gd name="T14" fmla="*/ 59 w 1217"/>
              <a:gd name="T15" fmla="*/ 681 h 1474"/>
              <a:gd name="T16" fmla="*/ 13 w 1217"/>
              <a:gd name="T17" fmla="*/ 867 h 1474"/>
              <a:gd name="T18" fmla="*/ 11 w 1217"/>
              <a:gd name="T19" fmla="*/ 1137 h 1474"/>
              <a:gd name="T20" fmla="*/ 109 w 1217"/>
              <a:gd name="T21" fmla="*/ 1469 h 1474"/>
              <a:gd name="T22" fmla="*/ 114 w 1217"/>
              <a:gd name="T23" fmla="*/ 1473 h 1474"/>
              <a:gd name="T24" fmla="*/ 283 w 1217"/>
              <a:gd name="T25" fmla="*/ 1180 h 1474"/>
              <a:gd name="T26" fmla="*/ 622 w 1217"/>
              <a:gd name="T27" fmla="*/ 1159 h 1474"/>
              <a:gd name="T28" fmla="*/ 619 w 1217"/>
              <a:gd name="T29" fmla="*/ 1146 h 1474"/>
              <a:gd name="T30" fmla="*/ 604 w 1217"/>
              <a:gd name="T31" fmla="*/ 952 h 1474"/>
              <a:gd name="T32" fmla="*/ 950 w 1217"/>
              <a:gd name="T33" fmla="*/ 593 h 1474"/>
              <a:gd name="T34" fmla="*/ 1032 w 1217"/>
              <a:gd name="T35" fmla="*/ 568 h 1474"/>
              <a:gd name="T36" fmla="*/ 1201 w 1217"/>
              <a:gd name="T37" fmla="*/ 260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474">
                <a:moveTo>
                  <a:pt x="1201" y="260"/>
                </a:moveTo>
                <a:cubicBezTo>
                  <a:pt x="1183" y="118"/>
                  <a:pt x="1063" y="3"/>
                  <a:pt x="912" y="1"/>
                </a:cubicBezTo>
                <a:cubicBezTo>
                  <a:pt x="835" y="0"/>
                  <a:pt x="763" y="23"/>
                  <a:pt x="691" y="47"/>
                </a:cubicBezTo>
                <a:cubicBezTo>
                  <a:pt x="632" y="66"/>
                  <a:pt x="576" y="92"/>
                  <a:pt x="521" y="123"/>
                </a:cubicBezTo>
                <a:cubicBezTo>
                  <a:pt x="461" y="156"/>
                  <a:pt x="406" y="197"/>
                  <a:pt x="354" y="242"/>
                </a:cubicBezTo>
                <a:cubicBezTo>
                  <a:pt x="324" y="267"/>
                  <a:pt x="296" y="295"/>
                  <a:pt x="271" y="324"/>
                </a:cubicBezTo>
                <a:cubicBezTo>
                  <a:pt x="245" y="354"/>
                  <a:pt x="220" y="383"/>
                  <a:pt x="198" y="414"/>
                </a:cubicBezTo>
                <a:cubicBezTo>
                  <a:pt x="138" y="496"/>
                  <a:pt x="91" y="585"/>
                  <a:pt x="59" y="681"/>
                </a:cubicBezTo>
                <a:cubicBezTo>
                  <a:pt x="38" y="742"/>
                  <a:pt x="22" y="803"/>
                  <a:pt x="13" y="867"/>
                </a:cubicBezTo>
                <a:cubicBezTo>
                  <a:pt x="2" y="957"/>
                  <a:pt x="0" y="1047"/>
                  <a:pt x="11" y="1137"/>
                </a:cubicBezTo>
                <a:cubicBezTo>
                  <a:pt x="25" y="1253"/>
                  <a:pt x="58" y="1364"/>
                  <a:pt x="109" y="1469"/>
                </a:cubicBezTo>
                <a:cubicBezTo>
                  <a:pt x="110" y="1471"/>
                  <a:pt x="110" y="1474"/>
                  <a:pt x="114" y="1473"/>
                </a:cubicBezTo>
                <a:cubicBezTo>
                  <a:pt x="121" y="1347"/>
                  <a:pt x="175" y="1247"/>
                  <a:pt x="283" y="1180"/>
                </a:cubicBezTo>
                <a:cubicBezTo>
                  <a:pt x="391" y="1113"/>
                  <a:pt x="506" y="1110"/>
                  <a:pt x="622" y="1159"/>
                </a:cubicBezTo>
                <a:cubicBezTo>
                  <a:pt x="623" y="1154"/>
                  <a:pt x="621" y="1150"/>
                  <a:pt x="619" y="1146"/>
                </a:cubicBezTo>
                <a:cubicBezTo>
                  <a:pt x="600" y="1082"/>
                  <a:pt x="594" y="1018"/>
                  <a:pt x="604" y="952"/>
                </a:cubicBezTo>
                <a:cubicBezTo>
                  <a:pt x="632" y="770"/>
                  <a:pt x="770" y="627"/>
                  <a:pt x="950" y="593"/>
                </a:cubicBezTo>
                <a:cubicBezTo>
                  <a:pt x="978" y="588"/>
                  <a:pt x="1006" y="581"/>
                  <a:pt x="1032" y="568"/>
                </a:cubicBezTo>
                <a:cubicBezTo>
                  <a:pt x="1151" y="511"/>
                  <a:pt x="1217" y="390"/>
                  <a:pt x="1201" y="260"/>
                </a:cubicBezTo>
                <a:close/>
              </a:path>
            </a:pathLst>
          </a:custGeom>
          <a:solidFill>
            <a:srgbClr val="1F74AD"/>
          </a:solidFill>
          <a:ln>
            <a:noFill/>
          </a:ln>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sp>
        <p:nvSpPr>
          <p:cNvPr id="37" name="Freeform 135"/>
          <p:cNvSpPr/>
          <p:nvPr>
            <p:custDataLst>
              <p:tags r:id="rId2"/>
            </p:custDataLst>
          </p:nvPr>
        </p:nvSpPr>
        <p:spPr bwMode="auto">
          <a:xfrm>
            <a:off x="4777065" y="3197473"/>
            <a:ext cx="1825032" cy="911587"/>
          </a:xfrm>
          <a:custGeom>
            <a:avLst/>
            <a:gdLst>
              <a:gd name="T0" fmla="*/ 154 w 1751"/>
              <a:gd name="T1" fmla="*/ 82 h 884"/>
              <a:gd name="T2" fmla="*/ 74 w 1751"/>
              <a:gd name="T3" fmla="*/ 462 h 884"/>
              <a:gd name="T4" fmla="*/ 224 w 1751"/>
              <a:gd name="T5" fmla="*/ 630 h 884"/>
              <a:gd name="T6" fmla="*/ 375 w 1751"/>
              <a:gd name="T7" fmla="*/ 739 h 884"/>
              <a:gd name="T8" fmla="*/ 562 w 1751"/>
              <a:gd name="T9" fmla="*/ 825 h 884"/>
              <a:gd name="T10" fmla="*/ 675 w 1751"/>
              <a:gd name="T11" fmla="*/ 856 h 884"/>
              <a:gd name="T12" fmla="*/ 789 w 1751"/>
              <a:gd name="T13" fmla="*/ 874 h 884"/>
              <a:gd name="T14" fmla="*/ 1090 w 1751"/>
              <a:gd name="T15" fmla="*/ 861 h 884"/>
              <a:gd name="T16" fmla="*/ 1274 w 1751"/>
              <a:gd name="T17" fmla="*/ 807 h 884"/>
              <a:gd name="T18" fmla="*/ 1509 w 1751"/>
              <a:gd name="T19" fmla="*/ 674 h 884"/>
              <a:gd name="T20" fmla="*/ 1747 w 1751"/>
              <a:gd name="T21" fmla="*/ 423 h 884"/>
              <a:gd name="T22" fmla="*/ 1749 w 1751"/>
              <a:gd name="T23" fmla="*/ 417 h 884"/>
              <a:gd name="T24" fmla="*/ 1410 w 1751"/>
              <a:gd name="T25" fmla="*/ 417 h 884"/>
              <a:gd name="T26" fmla="*/ 1222 w 1751"/>
              <a:gd name="T27" fmla="*/ 134 h 884"/>
              <a:gd name="T28" fmla="*/ 1212 w 1751"/>
              <a:gd name="T29" fmla="*/ 143 h 884"/>
              <a:gd name="T30" fmla="*/ 1052 w 1751"/>
              <a:gd name="T31" fmla="*/ 253 h 884"/>
              <a:gd name="T32" fmla="*/ 568 w 1751"/>
              <a:gd name="T33" fmla="*/ 133 h 884"/>
              <a:gd name="T34" fmla="*/ 505 w 1751"/>
              <a:gd name="T35" fmla="*/ 74 h 884"/>
              <a:gd name="T36" fmla="*/ 154 w 1751"/>
              <a:gd name="T37" fmla="*/ 8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1" h="884">
                <a:moveTo>
                  <a:pt x="154" y="82"/>
                </a:moveTo>
                <a:cubicBezTo>
                  <a:pt x="39" y="169"/>
                  <a:pt x="0" y="330"/>
                  <a:pt x="74" y="462"/>
                </a:cubicBezTo>
                <a:cubicBezTo>
                  <a:pt x="112" y="529"/>
                  <a:pt x="168" y="580"/>
                  <a:pt x="224" y="630"/>
                </a:cubicBezTo>
                <a:cubicBezTo>
                  <a:pt x="271" y="672"/>
                  <a:pt x="321" y="707"/>
                  <a:pt x="375" y="739"/>
                </a:cubicBezTo>
                <a:cubicBezTo>
                  <a:pt x="434" y="775"/>
                  <a:pt x="497" y="802"/>
                  <a:pt x="562" y="825"/>
                </a:cubicBezTo>
                <a:cubicBezTo>
                  <a:pt x="599" y="837"/>
                  <a:pt x="636" y="848"/>
                  <a:pt x="675" y="856"/>
                </a:cubicBezTo>
                <a:cubicBezTo>
                  <a:pt x="713" y="863"/>
                  <a:pt x="751" y="870"/>
                  <a:pt x="789" y="874"/>
                </a:cubicBezTo>
                <a:cubicBezTo>
                  <a:pt x="890" y="884"/>
                  <a:pt x="990" y="880"/>
                  <a:pt x="1090" y="861"/>
                </a:cubicBezTo>
                <a:cubicBezTo>
                  <a:pt x="1153" y="848"/>
                  <a:pt x="1214" y="832"/>
                  <a:pt x="1274" y="807"/>
                </a:cubicBezTo>
                <a:cubicBezTo>
                  <a:pt x="1357" y="772"/>
                  <a:pt x="1436" y="729"/>
                  <a:pt x="1509" y="674"/>
                </a:cubicBezTo>
                <a:cubicBezTo>
                  <a:pt x="1602" y="604"/>
                  <a:pt x="1682" y="520"/>
                  <a:pt x="1747" y="423"/>
                </a:cubicBezTo>
                <a:cubicBezTo>
                  <a:pt x="1748" y="422"/>
                  <a:pt x="1751" y="420"/>
                  <a:pt x="1749" y="417"/>
                </a:cubicBezTo>
                <a:cubicBezTo>
                  <a:pt x="1635" y="474"/>
                  <a:pt x="1522" y="477"/>
                  <a:pt x="1410" y="417"/>
                </a:cubicBezTo>
                <a:cubicBezTo>
                  <a:pt x="1298" y="357"/>
                  <a:pt x="1238" y="259"/>
                  <a:pt x="1222" y="134"/>
                </a:cubicBezTo>
                <a:cubicBezTo>
                  <a:pt x="1217" y="135"/>
                  <a:pt x="1215" y="140"/>
                  <a:pt x="1212" y="143"/>
                </a:cubicBezTo>
                <a:cubicBezTo>
                  <a:pt x="1167" y="191"/>
                  <a:pt x="1114" y="229"/>
                  <a:pt x="1052" y="253"/>
                </a:cubicBezTo>
                <a:cubicBezTo>
                  <a:pt x="880" y="320"/>
                  <a:pt x="688" y="272"/>
                  <a:pt x="568" y="133"/>
                </a:cubicBezTo>
                <a:cubicBezTo>
                  <a:pt x="549" y="111"/>
                  <a:pt x="529" y="90"/>
                  <a:pt x="505" y="74"/>
                </a:cubicBezTo>
                <a:cubicBezTo>
                  <a:pt x="396" y="0"/>
                  <a:pt x="259" y="3"/>
                  <a:pt x="154" y="82"/>
                </a:cubicBezTo>
                <a:close/>
              </a:path>
            </a:pathLst>
          </a:custGeom>
          <a:solidFill>
            <a:srgbClr val="1AA3AA"/>
          </a:solidFill>
          <a:ln>
            <a:noFill/>
          </a:ln>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sp>
        <p:nvSpPr>
          <p:cNvPr id="38" name="Freeform 136"/>
          <p:cNvSpPr/>
          <p:nvPr>
            <p:custDataLst>
              <p:tags r:id="rId3"/>
            </p:custDataLst>
          </p:nvPr>
        </p:nvSpPr>
        <p:spPr bwMode="auto">
          <a:xfrm>
            <a:off x="5767697" y="2004317"/>
            <a:ext cx="1008384" cy="1664790"/>
          </a:xfrm>
          <a:custGeom>
            <a:avLst/>
            <a:gdLst>
              <a:gd name="T0" fmla="*/ 508 w 967"/>
              <a:gd name="T1" fmla="*/ 1552 h 1607"/>
              <a:gd name="T2" fmla="*/ 877 w 967"/>
              <a:gd name="T3" fmla="*/ 1431 h 1607"/>
              <a:gd name="T4" fmla="*/ 947 w 967"/>
              <a:gd name="T5" fmla="*/ 1216 h 1607"/>
              <a:gd name="T6" fmla="*/ 966 w 967"/>
              <a:gd name="T7" fmla="*/ 1032 h 1607"/>
              <a:gd name="T8" fmla="*/ 947 w 967"/>
              <a:gd name="T9" fmla="*/ 827 h 1607"/>
              <a:gd name="T10" fmla="*/ 917 w 967"/>
              <a:gd name="T11" fmla="*/ 714 h 1607"/>
              <a:gd name="T12" fmla="*/ 876 w 967"/>
              <a:gd name="T13" fmla="*/ 605 h 1607"/>
              <a:gd name="T14" fmla="*/ 714 w 967"/>
              <a:gd name="T15" fmla="*/ 352 h 1607"/>
              <a:gd name="T16" fmla="*/ 575 w 967"/>
              <a:gd name="T17" fmla="*/ 219 h 1607"/>
              <a:gd name="T18" fmla="*/ 343 w 967"/>
              <a:gd name="T19" fmla="*/ 82 h 1607"/>
              <a:gd name="T20" fmla="*/ 7 w 967"/>
              <a:gd name="T21" fmla="*/ 1 h 1607"/>
              <a:gd name="T22" fmla="*/ 0 w 967"/>
              <a:gd name="T23" fmla="*/ 3 h 1607"/>
              <a:gd name="T24" fmla="*/ 170 w 967"/>
              <a:gd name="T25" fmla="*/ 297 h 1607"/>
              <a:gd name="T26" fmla="*/ 18 w 967"/>
              <a:gd name="T27" fmla="*/ 601 h 1607"/>
              <a:gd name="T28" fmla="*/ 31 w 967"/>
              <a:gd name="T29" fmla="*/ 605 h 1607"/>
              <a:gd name="T30" fmla="*/ 207 w 967"/>
              <a:gd name="T31" fmla="*/ 689 h 1607"/>
              <a:gd name="T32" fmla="*/ 344 w 967"/>
              <a:gd name="T33" fmla="*/ 1167 h 1607"/>
              <a:gd name="T34" fmla="*/ 325 w 967"/>
              <a:gd name="T35" fmla="*/ 1252 h 1607"/>
              <a:gd name="T36" fmla="*/ 508 w 967"/>
              <a:gd name="T37" fmla="*/ 155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7" h="1607">
                <a:moveTo>
                  <a:pt x="508" y="1552"/>
                </a:moveTo>
                <a:cubicBezTo>
                  <a:pt x="640" y="1607"/>
                  <a:pt x="799" y="1561"/>
                  <a:pt x="877" y="1431"/>
                </a:cubicBezTo>
                <a:cubicBezTo>
                  <a:pt x="916" y="1365"/>
                  <a:pt x="932" y="1290"/>
                  <a:pt x="947" y="1216"/>
                </a:cubicBezTo>
                <a:cubicBezTo>
                  <a:pt x="960" y="1156"/>
                  <a:pt x="965" y="1094"/>
                  <a:pt x="966" y="1032"/>
                </a:cubicBezTo>
                <a:cubicBezTo>
                  <a:pt x="967" y="963"/>
                  <a:pt x="960" y="894"/>
                  <a:pt x="947" y="827"/>
                </a:cubicBezTo>
                <a:cubicBezTo>
                  <a:pt x="939" y="789"/>
                  <a:pt x="930" y="751"/>
                  <a:pt x="917" y="714"/>
                </a:cubicBezTo>
                <a:cubicBezTo>
                  <a:pt x="904" y="677"/>
                  <a:pt x="891" y="641"/>
                  <a:pt x="876" y="605"/>
                </a:cubicBezTo>
                <a:cubicBezTo>
                  <a:pt x="834" y="513"/>
                  <a:pt x="781" y="428"/>
                  <a:pt x="714" y="352"/>
                </a:cubicBezTo>
                <a:cubicBezTo>
                  <a:pt x="672" y="304"/>
                  <a:pt x="627" y="259"/>
                  <a:pt x="575" y="219"/>
                </a:cubicBezTo>
                <a:cubicBezTo>
                  <a:pt x="503" y="165"/>
                  <a:pt x="427" y="118"/>
                  <a:pt x="343" y="82"/>
                </a:cubicBezTo>
                <a:cubicBezTo>
                  <a:pt x="235" y="36"/>
                  <a:pt x="123" y="9"/>
                  <a:pt x="7" y="1"/>
                </a:cubicBezTo>
                <a:cubicBezTo>
                  <a:pt x="5" y="1"/>
                  <a:pt x="1" y="0"/>
                  <a:pt x="0" y="3"/>
                </a:cubicBezTo>
                <a:cubicBezTo>
                  <a:pt x="106" y="73"/>
                  <a:pt x="166" y="170"/>
                  <a:pt x="170" y="297"/>
                </a:cubicBezTo>
                <a:cubicBezTo>
                  <a:pt x="174" y="424"/>
                  <a:pt x="119" y="524"/>
                  <a:pt x="18" y="601"/>
                </a:cubicBezTo>
                <a:cubicBezTo>
                  <a:pt x="22" y="605"/>
                  <a:pt x="27" y="604"/>
                  <a:pt x="31" y="605"/>
                </a:cubicBezTo>
                <a:cubicBezTo>
                  <a:pt x="96" y="620"/>
                  <a:pt x="155" y="647"/>
                  <a:pt x="207" y="689"/>
                </a:cubicBezTo>
                <a:cubicBezTo>
                  <a:pt x="350" y="804"/>
                  <a:pt x="405" y="994"/>
                  <a:pt x="344" y="1167"/>
                </a:cubicBezTo>
                <a:cubicBezTo>
                  <a:pt x="335" y="1195"/>
                  <a:pt x="327" y="1223"/>
                  <a:pt x="325" y="1252"/>
                </a:cubicBezTo>
                <a:cubicBezTo>
                  <a:pt x="315" y="1383"/>
                  <a:pt x="387" y="1500"/>
                  <a:pt x="508" y="1552"/>
                </a:cubicBezTo>
                <a:close/>
              </a:path>
            </a:pathLst>
          </a:custGeom>
          <a:solidFill>
            <a:srgbClr val="3498DB"/>
          </a:solidFill>
          <a:ln>
            <a:noFill/>
          </a:ln>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sp>
        <p:nvSpPr>
          <p:cNvPr id="4" name="矩形 9"/>
          <p:cNvSpPr/>
          <p:nvPr/>
        </p:nvSpPr>
        <p:spPr>
          <a:xfrm>
            <a:off x="554355" y="1695450"/>
            <a:ext cx="1455420" cy="446405"/>
          </a:xfrm>
          <a:prstGeom prst="rect">
            <a:avLst/>
          </a:prstGeom>
          <a:solidFill>
            <a:schemeClr val="accent1">
              <a:lumMod val="75000"/>
            </a:schemeClr>
          </a:solidFill>
          <a:ln w="9525">
            <a:noFill/>
          </a:ln>
        </p:spPr>
        <p:txBody>
          <a:bodyPr anchor="ctr"/>
          <a:lstStyle/>
          <a:p>
            <a:pPr defTabSz="0" eaLnBrk="0" hangingPunct="0">
              <a:tabLst>
                <a:tab pos="0" algn="l"/>
              </a:tabLst>
            </a:pPr>
            <a:r>
              <a:rPr lang="zh-CN" altLang="en-US" b="1" dirty="0">
                <a:solidFill>
                  <a:schemeClr val="bg1"/>
                </a:solidFill>
                <a:latin typeface="黑体" panose="02010609060101010101" charset="-122"/>
                <a:ea typeface="黑体" panose="02010609060101010101" charset="-122"/>
              </a:rPr>
              <a:t>外在条件</a:t>
            </a:r>
          </a:p>
        </p:txBody>
      </p:sp>
      <p:cxnSp>
        <p:nvCxnSpPr>
          <p:cNvPr id="8" name="肘形连接符 7"/>
          <p:cNvCxnSpPr/>
          <p:nvPr/>
        </p:nvCxnSpPr>
        <p:spPr>
          <a:xfrm>
            <a:off x="554355" y="1622038"/>
            <a:ext cx="4464685" cy="1068705"/>
          </a:xfrm>
          <a:prstGeom prst="bentConnector3">
            <a:avLst>
              <a:gd name="adj1" fmla="val 100028"/>
            </a:avLst>
          </a:prstGeom>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10800000" flipV="1">
            <a:off x="6138545" y="1585866"/>
            <a:ext cx="5024755" cy="847725"/>
          </a:xfrm>
          <a:prstGeom prst="bentConnector3">
            <a:avLst>
              <a:gd name="adj1" fmla="val 94376"/>
            </a:avLst>
          </a:prstGeom>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0800000" flipH="1">
            <a:off x="3347792" y="4084784"/>
            <a:ext cx="2442210" cy="261620"/>
          </a:xfrm>
          <a:prstGeom prst="bentConnector4">
            <a:avLst>
              <a:gd name="adj1" fmla="val -9750"/>
              <a:gd name="adj2" fmla="val 90048"/>
            </a:avLst>
          </a:prstGeom>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矩形 9"/>
          <p:cNvSpPr/>
          <p:nvPr/>
        </p:nvSpPr>
        <p:spPr>
          <a:xfrm>
            <a:off x="7680960" y="1658620"/>
            <a:ext cx="1372870" cy="483235"/>
          </a:xfrm>
          <a:prstGeom prst="rect">
            <a:avLst/>
          </a:prstGeom>
          <a:solidFill>
            <a:schemeClr val="accent1">
              <a:lumMod val="75000"/>
            </a:schemeClr>
          </a:solidFill>
          <a:ln w="9525">
            <a:noFill/>
          </a:ln>
        </p:spPr>
        <p:txBody>
          <a:bodyPr anchor="ctr"/>
          <a:lstStyle/>
          <a:p>
            <a:pPr defTabSz="0" eaLnBrk="0" hangingPunct="0">
              <a:tabLst>
                <a:tab pos="0" algn="l"/>
              </a:tabLst>
            </a:pPr>
            <a:r>
              <a:rPr lang="zh-CN" altLang="en-US" b="1" dirty="0">
                <a:solidFill>
                  <a:schemeClr val="bg1"/>
                </a:solidFill>
                <a:latin typeface="黑体" panose="02010609060101010101" charset="-122"/>
                <a:ea typeface="黑体" panose="02010609060101010101" charset="-122"/>
              </a:rPr>
              <a:t>任务目标</a:t>
            </a:r>
          </a:p>
        </p:txBody>
      </p:sp>
      <p:sp>
        <p:nvSpPr>
          <p:cNvPr id="26" name="矩形 9"/>
          <p:cNvSpPr/>
          <p:nvPr/>
        </p:nvSpPr>
        <p:spPr>
          <a:xfrm>
            <a:off x="3362326" y="4228988"/>
            <a:ext cx="3239771" cy="386801"/>
          </a:xfrm>
          <a:prstGeom prst="rect">
            <a:avLst/>
          </a:prstGeom>
          <a:solidFill>
            <a:schemeClr val="accent1">
              <a:lumMod val="75000"/>
            </a:schemeClr>
          </a:solidFill>
          <a:ln w="9525">
            <a:noFill/>
          </a:ln>
        </p:spPr>
        <p:txBody>
          <a:bodyPr anchor="ctr"/>
          <a:lstStyle/>
          <a:p>
            <a:pPr defTabSz="0" eaLnBrk="0" hangingPunct="0">
              <a:tabLst>
                <a:tab pos="0" algn="l"/>
              </a:tabLst>
            </a:pPr>
            <a:r>
              <a:rPr lang="zh-CN" altLang="en-US" b="1" dirty="0">
                <a:solidFill>
                  <a:schemeClr val="bg1"/>
                </a:solidFill>
                <a:latin typeface="黑体" panose="02010609060101010101" charset="-122"/>
                <a:ea typeface="黑体" panose="02010609060101010101" charset="-122"/>
              </a:rPr>
              <a:t>内部需求</a:t>
            </a:r>
          </a:p>
        </p:txBody>
      </p:sp>
      <p:sp>
        <p:nvSpPr>
          <p:cNvPr id="27" name="矩形 26"/>
          <p:cNvSpPr/>
          <p:nvPr/>
        </p:nvSpPr>
        <p:spPr>
          <a:xfrm>
            <a:off x="551815" y="2247265"/>
            <a:ext cx="3878580" cy="1383665"/>
          </a:xfrm>
          <a:prstGeom prst="rect">
            <a:avLst/>
          </a:prstGeom>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rPr>
              <a:t>互联网上存在着大量的</a:t>
            </a:r>
            <a:r>
              <a:rPr lang="zh-CN" altLang="en-US" sz="1400" dirty="0">
                <a:solidFill>
                  <a:srgbClr val="C00000"/>
                </a:solidFill>
                <a:latin typeface="微软雅黑" panose="020B0503020204020204" charset="-122"/>
                <a:ea typeface="微软雅黑" panose="020B0503020204020204" charset="-122"/>
              </a:rPr>
              <a:t>非结构化或半结构化网页文本数据</a:t>
            </a:r>
            <a:r>
              <a:rPr lang="zh-CN" altLang="en-US" sz="1400" dirty="0">
                <a:latin typeface="微软雅黑" panose="020B0503020204020204" charset="-122"/>
                <a:ea typeface="微软雅黑" panose="020B0503020204020204" charset="-122"/>
              </a:rPr>
              <a:t>未被充分利用，若能从这些数据中</a:t>
            </a:r>
            <a:r>
              <a:rPr lang="zh-CN" altLang="en-US" sz="1400" dirty="0">
                <a:solidFill>
                  <a:srgbClr val="C00000"/>
                </a:solidFill>
                <a:latin typeface="微软雅黑" panose="020B0503020204020204" charset="-122"/>
                <a:ea typeface="微软雅黑" panose="020B0503020204020204" charset="-122"/>
              </a:rPr>
              <a:t>自动提取出问题和答案对数据形成知识库</a:t>
            </a:r>
            <a:r>
              <a:rPr lang="zh-CN" altLang="en-US" sz="1400" dirty="0">
                <a:latin typeface="微软雅黑" panose="020B0503020204020204" charset="-122"/>
                <a:ea typeface="微软雅黑" panose="020B0503020204020204" charset="-122"/>
              </a:rPr>
              <a:t>，将为检索式问答提供极大助力；</a:t>
            </a:r>
          </a:p>
        </p:txBody>
      </p:sp>
      <p:sp>
        <p:nvSpPr>
          <p:cNvPr id="28" name="矩形 27"/>
          <p:cNvSpPr/>
          <p:nvPr/>
        </p:nvSpPr>
        <p:spPr>
          <a:xfrm>
            <a:off x="7680744" y="2272686"/>
            <a:ext cx="3338355" cy="1706880"/>
          </a:xfrm>
          <a:prstGeom prst="rect">
            <a:avLst/>
          </a:prstGeom>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50000"/>
              </a:lnSpc>
              <a:buFont typeface="Wingdings" panose="05000000000000000000" charset="0"/>
              <a:buChar char=""/>
            </a:pPr>
            <a:r>
              <a:rPr lang="zh-CN" altLang="en-US" sz="1400" dirty="0">
                <a:latin typeface="微软雅黑" panose="020B0503020204020204" charset="-122"/>
                <a:ea typeface="微软雅黑" panose="020B0503020204020204" charset="-122"/>
              </a:rPr>
              <a:t>探索基于海量民航数据实现知识库构建及检索式问答的可能性</a:t>
            </a:r>
          </a:p>
          <a:p>
            <a:pPr marL="285750" indent="-285750">
              <a:lnSpc>
                <a:spcPct val="150000"/>
              </a:lnSpc>
              <a:buFont typeface="Wingdings" panose="05000000000000000000" charset="0"/>
              <a:buChar char=""/>
            </a:pPr>
            <a:r>
              <a:rPr lang="zh-CN" altLang="en-US" sz="1400" dirty="0">
                <a:latin typeface="微软雅黑" panose="020B0503020204020204" charset="-122"/>
                <a:ea typeface="微软雅黑" panose="020B0503020204020204" charset="-122"/>
              </a:rPr>
              <a:t>为问答知识库构建在其他领域的实践应用提供相关思路，</a:t>
            </a:r>
            <a:r>
              <a:rPr lang="zh-CN" altLang="en-US" sz="1400" dirty="0">
                <a:solidFill>
                  <a:srgbClr val="C00000"/>
                </a:solidFill>
                <a:latin typeface="微软雅黑" panose="020B0503020204020204" charset="-122"/>
                <a:ea typeface="微软雅黑" panose="020B0503020204020204" charset="-122"/>
              </a:rPr>
              <a:t>探索垂直领域内的问答知识库构建范式</a:t>
            </a:r>
          </a:p>
        </p:txBody>
      </p:sp>
      <p:sp>
        <p:nvSpPr>
          <p:cNvPr id="29" name="矩形 28"/>
          <p:cNvSpPr/>
          <p:nvPr/>
        </p:nvSpPr>
        <p:spPr>
          <a:xfrm>
            <a:off x="3347791" y="4759993"/>
            <a:ext cx="3428290" cy="1706880"/>
          </a:xfrm>
          <a:prstGeom prst="rect">
            <a:avLst/>
          </a:prstGeom>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rPr>
              <a:t>针对民航出行领域应用场景特点与数据基础，探索基于</a:t>
            </a:r>
            <a:r>
              <a:rPr lang="zh-CN" altLang="en-US" sz="1400" dirty="0">
                <a:solidFill>
                  <a:srgbClr val="C00000"/>
                </a:solidFill>
                <a:latin typeface="微软雅黑" panose="020B0503020204020204" charset="-122"/>
                <a:ea typeface="微软雅黑" panose="020B0503020204020204" charset="-122"/>
              </a:rPr>
              <a:t>检索、匹配和阅读理解</a:t>
            </a:r>
            <a:r>
              <a:rPr lang="zh-CN" altLang="en-US" sz="1400" dirty="0">
                <a:latin typeface="微软雅黑" panose="020B0503020204020204" charset="-122"/>
                <a:ea typeface="微软雅黑" panose="020B0503020204020204" charset="-122"/>
              </a:rPr>
              <a:t>等技术实现从民航相关网页的文本数据中精准抽取出的问题和答案对的方法。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648585" y="468948"/>
            <a:ext cx="1733550" cy="768350"/>
          </a:xfrm>
          <a:prstGeom prst="rect">
            <a:avLst/>
          </a:prstGeom>
          <a:noFill/>
        </p:spPr>
        <p:txBody>
          <a:bodyPr wrap="square" lIns="0" rtlCol="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a:solidFill>
                  <a:schemeClr val="tx1">
                    <a:lumMod val="85000"/>
                    <a:lumOff val="15000"/>
                  </a:schemeClr>
                </a:solidFill>
                <a:ea typeface="汉仪旗黑-85S" panose="00020600040101010101" pitchFamily="18" charset="-122"/>
                <a:sym typeface="Arial" panose="020B0604020202020204" pitchFamily="34" charset="0"/>
              </a:rPr>
              <a:t>目录</a:t>
            </a:r>
          </a:p>
        </p:txBody>
      </p:sp>
      <p:sp>
        <p:nvSpPr>
          <p:cNvPr id="6148" name="矩形 10"/>
          <p:cNvSpPr/>
          <p:nvPr/>
        </p:nvSpPr>
        <p:spPr>
          <a:xfrm>
            <a:off x="7901305" y="2261235"/>
            <a:ext cx="4149725" cy="1863725"/>
          </a:xfrm>
          <a:prstGeom prst="rect">
            <a:avLst/>
          </a:prstGeom>
          <a:noFill/>
          <a:ln w="9525">
            <a:noFill/>
          </a:ln>
        </p:spPr>
        <p:txBody>
          <a:bodyPr wrap="square" anchor="t">
            <a:spAutoFit/>
          </a:bodyPr>
          <a:lstStyle/>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航旅纵横-领域知识问答测评</a:t>
            </a:r>
          </a:p>
        </p:txBody>
      </p:sp>
      <p:sp>
        <p:nvSpPr>
          <p:cNvPr id="6149" name="矩形 13"/>
          <p:cNvSpPr/>
          <p:nvPr/>
        </p:nvSpPr>
        <p:spPr>
          <a:xfrm>
            <a:off x="278130" y="1858010"/>
            <a:ext cx="59055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1</a:t>
            </a:r>
          </a:p>
        </p:txBody>
      </p:sp>
      <p:sp>
        <p:nvSpPr>
          <p:cNvPr id="6150" name="矩形 14"/>
          <p:cNvSpPr/>
          <p:nvPr/>
        </p:nvSpPr>
        <p:spPr>
          <a:xfrm>
            <a:off x="1971675" y="1858010"/>
            <a:ext cx="468630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测评背景</a:t>
            </a:r>
          </a:p>
        </p:txBody>
      </p:sp>
      <p:sp>
        <p:nvSpPr>
          <p:cNvPr id="6151" name="矩形 13"/>
          <p:cNvSpPr/>
          <p:nvPr/>
        </p:nvSpPr>
        <p:spPr>
          <a:xfrm>
            <a:off x="281940" y="2627630"/>
            <a:ext cx="590550" cy="574675"/>
          </a:xfrm>
          <a:prstGeom prst="rect">
            <a:avLst/>
          </a:prstGeom>
          <a:solidFill>
            <a:srgbClr val="60BC60"/>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2</a:t>
            </a:r>
          </a:p>
        </p:txBody>
      </p:sp>
      <p:sp>
        <p:nvSpPr>
          <p:cNvPr id="6152" name="矩形 14"/>
          <p:cNvSpPr/>
          <p:nvPr/>
        </p:nvSpPr>
        <p:spPr>
          <a:xfrm>
            <a:off x="1971675" y="2627630"/>
            <a:ext cx="4686300" cy="574675"/>
          </a:xfrm>
          <a:prstGeom prst="rect">
            <a:avLst/>
          </a:prstGeom>
          <a:solidFill>
            <a:srgbClr val="60BC60"/>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赛题介绍</a:t>
            </a:r>
          </a:p>
        </p:txBody>
      </p:sp>
      <p:sp>
        <p:nvSpPr>
          <p:cNvPr id="6153" name="矩形 13"/>
          <p:cNvSpPr/>
          <p:nvPr/>
        </p:nvSpPr>
        <p:spPr>
          <a:xfrm>
            <a:off x="278130" y="3392805"/>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3</a:t>
            </a:r>
          </a:p>
        </p:txBody>
      </p:sp>
      <p:sp>
        <p:nvSpPr>
          <p:cNvPr id="6154" name="矩形 14"/>
          <p:cNvSpPr/>
          <p:nvPr/>
        </p:nvSpPr>
        <p:spPr>
          <a:xfrm>
            <a:off x="1971675" y="3392805"/>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结果展示</a:t>
            </a:r>
          </a:p>
        </p:txBody>
      </p:sp>
      <p:sp>
        <p:nvSpPr>
          <p:cNvPr id="6158" name="矩形 13"/>
          <p:cNvSpPr/>
          <p:nvPr/>
        </p:nvSpPr>
        <p:spPr>
          <a:xfrm>
            <a:off x="278130" y="4161155"/>
            <a:ext cx="590550" cy="576580"/>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4</a:t>
            </a:r>
          </a:p>
        </p:txBody>
      </p:sp>
      <p:sp>
        <p:nvSpPr>
          <p:cNvPr id="6159" name="矩形 14"/>
          <p:cNvSpPr/>
          <p:nvPr/>
        </p:nvSpPr>
        <p:spPr>
          <a:xfrm>
            <a:off x="1971675" y="4161155"/>
            <a:ext cx="4686300" cy="576580"/>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优秀方案</a:t>
            </a:r>
          </a:p>
        </p:txBody>
      </p:sp>
      <p:sp>
        <p:nvSpPr>
          <p:cNvPr id="6160" name="矩形 13"/>
          <p:cNvSpPr/>
          <p:nvPr/>
        </p:nvSpPr>
        <p:spPr>
          <a:xfrm>
            <a:off x="278130" y="490601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5</a:t>
            </a:r>
          </a:p>
        </p:txBody>
      </p:sp>
      <p:sp>
        <p:nvSpPr>
          <p:cNvPr id="6161" name="矩形 14"/>
          <p:cNvSpPr/>
          <p:nvPr/>
        </p:nvSpPr>
        <p:spPr>
          <a:xfrm>
            <a:off x="1971675" y="490601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sym typeface="Arial" panose="020B0604020202020204" pitchFamily="34" charset="0"/>
              </a:rPr>
              <a:t>未来展望</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223"/>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45490" y="42799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赛题任务</a:t>
            </a:r>
          </a:p>
        </p:txBody>
      </p:sp>
      <p:sp>
        <p:nvSpPr>
          <p:cNvPr id="31746" name="矩形 4"/>
          <p:cNvSpPr/>
          <p:nvPr/>
        </p:nvSpPr>
        <p:spPr>
          <a:xfrm>
            <a:off x="600710" y="1250950"/>
            <a:ext cx="10788650" cy="4711065"/>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子任务一：篇章级答案检索</a:t>
            </a:r>
          </a:p>
          <a:p>
            <a:pPr indent="0">
              <a:lnSpc>
                <a:spcPts val="3275"/>
              </a:lnSpc>
              <a:buFont typeface="Wingdings" panose="05000000000000000000" pitchFamily="2" charset="2"/>
              <a:buNone/>
            </a:pPr>
            <a:r>
              <a:rPr lang="zh-CN" altLang="en-US" sz="2200" b="1" dirty="0">
                <a:solidFill>
                  <a:srgbClr val="093972"/>
                </a:solidFill>
                <a:latin typeface="微软雅黑" panose="020B0503020204020204" charset="-122"/>
                <a:ea typeface="微软雅黑" panose="020B0503020204020204" charset="-122"/>
              </a:rPr>
              <a:t>   </a:t>
            </a:r>
            <a:r>
              <a:rPr lang="zh-CN" altLang="en-US" sz="2200" dirty="0">
                <a:latin typeface="微软雅黑" panose="020B0503020204020204" charset="-122"/>
                <a:ea typeface="微软雅黑" panose="020B0503020204020204" charset="-122"/>
              </a:rPr>
              <a:t>基于民航领域相关语料，定位满足用户问询答案的相应文章。本任务旨在探究</a:t>
            </a:r>
            <a:r>
              <a:rPr lang="zh-CN" altLang="en-US" sz="2200" dirty="0">
                <a:solidFill>
                  <a:srgbClr val="FF0000"/>
                </a:solidFill>
                <a:latin typeface="微软雅黑" panose="020B0503020204020204" charset="-122"/>
                <a:ea typeface="微软雅黑" panose="020B0503020204020204" charset="-122"/>
              </a:rPr>
              <a:t>篇章级信息检索</a:t>
            </a:r>
            <a:r>
              <a:rPr lang="zh-CN" altLang="en-US" sz="2200" dirty="0">
                <a:latin typeface="微软雅黑" panose="020B0503020204020204" charset="-122"/>
                <a:ea typeface="微软雅黑" panose="020B0503020204020204" charset="-122"/>
              </a:rPr>
              <a:t>能力。</a:t>
            </a:r>
          </a:p>
          <a:p>
            <a:pPr indent="0">
              <a:lnSpc>
                <a:spcPts val="3275"/>
              </a:lnSpc>
              <a:buFont typeface="Wingdings" panose="05000000000000000000" pitchFamily="2" charset="2"/>
              <a:buNone/>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子任务二：段落级答案检索</a:t>
            </a:r>
          </a:p>
          <a:p>
            <a:pPr indent="0">
              <a:lnSpc>
                <a:spcPts val="3275"/>
              </a:lnSpc>
              <a:buFont typeface="Wingdings" panose="05000000000000000000" pitchFamily="2" charset="2"/>
              <a:buNone/>
            </a:pPr>
            <a:r>
              <a:rPr lang="zh-CN" altLang="en-US" sz="2200" b="1" dirty="0">
                <a:solidFill>
                  <a:srgbClr val="093972"/>
                </a:solidFill>
                <a:latin typeface="微软雅黑" panose="020B0503020204020204" charset="-122"/>
                <a:ea typeface="微软雅黑" panose="020B0503020204020204" charset="-122"/>
              </a:rPr>
              <a:t>    </a:t>
            </a:r>
            <a:r>
              <a:rPr lang="zh-CN" altLang="en-US" sz="2200" dirty="0">
                <a:latin typeface="微软雅黑" panose="020B0503020204020204" charset="-122"/>
                <a:ea typeface="微软雅黑" panose="020B0503020204020204" charset="-122"/>
              </a:rPr>
              <a:t>在给定的目标文本段落中，结合用户问句，识别包含问句答案的段落。该任务在于评判模型对于</a:t>
            </a:r>
            <a:r>
              <a:rPr lang="zh-CN" altLang="en-US" sz="2200" dirty="0">
                <a:solidFill>
                  <a:srgbClr val="FF0000"/>
                </a:solidFill>
                <a:latin typeface="微软雅黑" panose="020B0503020204020204" charset="-122"/>
                <a:ea typeface="微软雅黑" panose="020B0503020204020204" charset="-122"/>
              </a:rPr>
              <a:t>答案段落精准定位</a:t>
            </a:r>
            <a:r>
              <a:rPr lang="zh-CN" altLang="en-US" sz="2200" dirty="0">
                <a:latin typeface="微软雅黑" panose="020B0503020204020204" charset="-122"/>
                <a:ea typeface="微软雅黑" panose="020B0503020204020204" charset="-122"/>
              </a:rPr>
              <a:t>的能力。</a:t>
            </a:r>
          </a:p>
          <a:p>
            <a:pPr indent="0">
              <a:lnSpc>
                <a:spcPts val="3275"/>
              </a:lnSpc>
              <a:buFont typeface="Wingdings" panose="05000000000000000000" pitchFamily="2" charset="2"/>
              <a:buNone/>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子任务三：细粒度文本答案抽取</a:t>
            </a:r>
          </a:p>
          <a:p>
            <a:pPr indent="0">
              <a:lnSpc>
                <a:spcPts val="3275"/>
              </a:lnSpc>
              <a:buFont typeface="Wingdings" panose="05000000000000000000" pitchFamily="2" charset="2"/>
              <a:buNone/>
            </a:pPr>
            <a:r>
              <a:rPr lang="zh-CN" altLang="en-US" sz="2200" b="1" dirty="0">
                <a:solidFill>
                  <a:srgbClr val="093972"/>
                </a:solidFill>
                <a:latin typeface="微软雅黑" panose="020B0503020204020204" charset="-122"/>
                <a:ea typeface="微软雅黑" panose="020B0503020204020204" charset="-122"/>
              </a:rPr>
              <a:t>   </a:t>
            </a:r>
            <a:r>
              <a:rPr lang="zh-CN" altLang="en-US" sz="2200" dirty="0">
                <a:latin typeface="微软雅黑" panose="020B0503020204020204" charset="-122"/>
                <a:ea typeface="微软雅黑" panose="020B0503020204020204" charset="-122"/>
              </a:rPr>
              <a:t>基于目标段落信息，识别可回答用户问句的词、短语或句子等。此任务要求模型具有</a:t>
            </a:r>
            <a:r>
              <a:rPr lang="zh-CN" altLang="en-US" sz="2200" dirty="0">
                <a:solidFill>
                  <a:srgbClr val="FF0000"/>
                </a:solidFill>
                <a:latin typeface="微软雅黑" panose="020B0503020204020204" charset="-122"/>
                <a:ea typeface="微软雅黑" panose="020B0503020204020204" charset="-122"/>
              </a:rPr>
              <a:t>细粒度文本理解和信息抽取</a:t>
            </a:r>
            <a:r>
              <a:rPr lang="zh-CN" altLang="en-US" sz="2200" dirty="0">
                <a:latin typeface="微软雅黑" panose="020B0503020204020204" charset="-122"/>
                <a:ea typeface="微软雅黑" panose="020B0503020204020204" charset="-122"/>
              </a:rPr>
              <a:t>能力。</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26440" y="42799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赛题数据</a:t>
            </a:r>
          </a:p>
        </p:txBody>
      </p:sp>
      <p:sp>
        <p:nvSpPr>
          <p:cNvPr id="31746" name="矩形 4"/>
          <p:cNvSpPr/>
          <p:nvPr/>
        </p:nvSpPr>
        <p:spPr>
          <a:xfrm>
            <a:off x="600710" y="1250950"/>
            <a:ext cx="10788650" cy="3870960"/>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数据来源：</a:t>
            </a:r>
            <a:r>
              <a:rPr lang="zh-CN" altLang="en-US" sz="2200" dirty="0">
                <a:latin typeface="微软雅黑" panose="020B0503020204020204" charset="-122"/>
                <a:ea typeface="微软雅黑" panose="020B0503020204020204" charset="-122"/>
              </a:rPr>
              <a:t>航旅纵横</a:t>
            </a:r>
            <a:r>
              <a:rPr lang="zh-CN" altLang="en-US" sz="2200" b="1" dirty="0">
                <a:latin typeface="微软雅黑" panose="020B0503020204020204" charset="-122"/>
                <a:ea typeface="微软雅黑" panose="020B0503020204020204" charset="-122"/>
              </a:rPr>
              <a:t>内部问答社区</a:t>
            </a:r>
            <a:r>
              <a:rPr lang="zh-CN" altLang="en-US" sz="2200" dirty="0">
                <a:latin typeface="微软雅黑" panose="020B0503020204020204" charset="-122"/>
                <a:ea typeface="微软雅黑" panose="020B0503020204020204" charset="-122"/>
              </a:rPr>
              <a:t>的样本</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数据处理：</a:t>
            </a:r>
            <a:r>
              <a:rPr lang="zh-CN" altLang="en-US" sz="2200" b="1" dirty="0">
                <a:latin typeface="微软雅黑" panose="020B0503020204020204" charset="-122"/>
                <a:ea typeface="微软雅黑" panose="020B0503020204020204" charset="-122"/>
              </a:rPr>
              <a:t>人工标注</a:t>
            </a:r>
            <a:r>
              <a:rPr lang="zh-CN" altLang="en-US" sz="2200" dirty="0">
                <a:latin typeface="微软雅黑" panose="020B0503020204020204" charset="-122"/>
                <a:ea typeface="微软雅黑" panose="020B0503020204020204" charset="-122"/>
              </a:rPr>
              <a:t>，算法研发人员与产品设计人员针对业务特性与算法需求设计数据标注方法。</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数据情况</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indent="0">
              <a:lnSpc>
                <a:spcPts val="3275"/>
              </a:lnSpc>
              <a:buFont typeface="Wingdings" panose="05000000000000000000" pitchFamily="2" charset="2"/>
              <a:buNone/>
            </a:pPr>
            <a:r>
              <a:rPr lang="zh-CN" altLang="en-US" sz="2200" b="1" dirty="0">
                <a:solidFill>
                  <a:srgbClr val="093972"/>
                </a:solidFill>
                <a:latin typeface="微软雅黑" panose="020B0503020204020204" charset="-122"/>
                <a:ea typeface="微软雅黑" panose="020B0503020204020204" charset="-122"/>
              </a:rPr>
              <a:t>													</a:t>
            </a:r>
          </a:p>
        </p:txBody>
      </p:sp>
      <p:graphicFrame>
        <p:nvGraphicFramePr>
          <p:cNvPr id="3" name="表格 2"/>
          <p:cNvGraphicFramePr/>
          <p:nvPr>
            <p:custDataLst>
              <p:tags r:id="rId2"/>
            </p:custDataLst>
          </p:nvPr>
        </p:nvGraphicFramePr>
        <p:xfrm>
          <a:off x="662940" y="3954780"/>
          <a:ext cx="10923270" cy="2491105"/>
        </p:xfrm>
        <a:graphic>
          <a:graphicData uri="http://schemas.openxmlformats.org/drawingml/2006/table">
            <a:tbl>
              <a:tblPr firstRow="1" bandRow="1">
                <a:tableStyleId>{5C22544A-7EE6-4342-B048-85BDC9FD1C3A}</a:tableStyleId>
              </a:tblPr>
              <a:tblGrid>
                <a:gridCol w="1820545">
                  <a:extLst>
                    <a:ext uri="{9D8B030D-6E8A-4147-A177-3AD203B41FA5}">
                      <a16:colId xmlns:a16="http://schemas.microsoft.com/office/drawing/2014/main" val="20000"/>
                    </a:ext>
                  </a:extLst>
                </a:gridCol>
                <a:gridCol w="1820545">
                  <a:extLst>
                    <a:ext uri="{9D8B030D-6E8A-4147-A177-3AD203B41FA5}">
                      <a16:colId xmlns:a16="http://schemas.microsoft.com/office/drawing/2014/main" val="20001"/>
                    </a:ext>
                  </a:extLst>
                </a:gridCol>
                <a:gridCol w="1820545">
                  <a:extLst>
                    <a:ext uri="{9D8B030D-6E8A-4147-A177-3AD203B41FA5}">
                      <a16:colId xmlns:a16="http://schemas.microsoft.com/office/drawing/2014/main" val="20002"/>
                    </a:ext>
                  </a:extLst>
                </a:gridCol>
                <a:gridCol w="1820545">
                  <a:extLst>
                    <a:ext uri="{9D8B030D-6E8A-4147-A177-3AD203B41FA5}">
                      <a16:colId xmlns:a16="http://schemas.microsoft.com/office/drawing/2014/main" val="20003"/>
                    </a:ext>
                  </a:extLst>
                </a:gridCol>
                <a:gridCol w="1820545">
                  <a:extLst>
                    <a:ext uri="{9D8B030D-6E8A-4147-A177-3AD203B41FA5}">
                      <a16:colId xmlns:a16="http://schemas.microsoft.com/office/drawing/2014/main" val="20004"/>
                    </a:ext>
                  </a:extLst>
                </a:gridCol>
                <a:gridCol w="1820545">
                  <a:extLst>
                    <a:ext uri="{9D8B030D-6E8A-4147-A177-3AD203B41FA5}">
                      <a16:colId xmlns:a16="http://schemas.microsoft.com/office/drawing/2014/main" val="20005"/>
                    </a:ext>
                  </a:extLst>
                </a:gridCol>
              </a:tblGrid>
              <a:tr h="640080">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数据文件</a:t>
                      </a:r>
                      <a:endParaRPr lang="zh-CN" altLang="en-US"/>
                    </a:p>
                  </a:txBody>
                  <a:tcPr/>
                </a:tc>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问题</a:t>
                      </a:r>
                      <a:endParaRPr lang="zh-CN" altLang="en-US"/>
                    </a:p>
                  </a:txBody>
                  <a:tcPr/>
                </a:tc>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答案片段</a:t>
                      </a:r>
                      <a:endParaRPr lang="zh-CN" altLang="en-US"/>
                    </a:p>
                  </a:txBody>
                  <a:tcPr/>
                </a:tc>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文章</a:t>
                      </a:r>
                      <a:endParaRPr lang="zh-CN" altLang="en-US"/>
                    </a:p>
                  </a:txBody>
                  <a:tcPr/>
                </a:tc>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段落</a:t>
                      </a:r>
                      <a:endParaRPr lang="zh-CN" altLang="en-US"/>
                    </a:p>
                  </a:txBody>
                  <a:tcPr/>
                </a:tc>
                <a:tc>
                  <a:txBody>
                    <a:bodyPr/>
                    <a:lstStyle/>
                    <a:p>
                      <a:pPr>
                        <a:buNone/>
                      </a:pPr>
                      <a:r>
                        <a:rPr lang="zh-CN" altLang="en-US" sz="1800" dirty="0">
                          <a:solidFill>
                            <a:srgbClr val="093972"/>
                          </a:solidFill>
                          <a:latin typeface="微软雅黑" panose="020B0503020204020204" charset="-122"/>
                          <a:ea typeface="微软雅黑" panose="020B0503020204020204" charset="-122"/>
                          <a:sym typeface="+mn-ea"/>
                        </a:rPr>
                        <a:t>文件说明</a:t>
                      </a:r>
                      <a:endParaRPr lang="zh-CN" altLang="en-US" sz="1800" b="1" dirty="0">
                        <a:solidFill>
                          <a:srgbClr val="093972"/>
                        </a:solidFill>
                        <a:latin typeface="微软雅黑" panose="020B0503020204020204" charset="-122"/>
                        <a:ea typeface="微软雅黑" panose="020B0503020204020204" charset="-122"/>
                        <a:sym typeface="+mn-ea"/>
                      </a:endParaRPr>
                    </a:p>
                    <a:p>
                      <a:pPr>
                        <a:buNone/>
                      </a:pPr>
                      <a:endParaRPr lang="zh-CN" altLang="en-US"/>
                    </a:p>
                  </a:txBody>
                  <a:tcPr/>
                </a:tc>
                <a:extLst>
                  <a:ext uri="{0D108BD9-81ED-4DB2-BD59-A6C34878D82A}">
                    <a16:rowId xmlns:a16="http://schemas.microsoft.com/office/drawing/2014/main" val="10000"/>
                  </a:ext>
                </a:extLst>
              </a:tr>
              <a:tr h="640080">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train.txt</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3529</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23419</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89</a:t>
                      </a:r>
                      <a:endParaRPr lang="en-US" altLang="zh-CN"/>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1074</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训练集</a:t>
                      </a:r>
                    </a:p>
                    <a:p>
                      <a:pPr>
                        <a:buNone/>
                      </a:pPr>
                      <a:endParaRPr lang="zh-CN" altLang="en-US"/>
                    </a:p>
                  </a:txBody>
                  <a:tcPr/>
                </a:tc>
                <a:extLst>
                  <a:ext uri="{0D108BD9-81ED-4DB2-BD59-A6C34878D82A}">
                    <a16:rowId xmlns:a16="http://schemas.microsoft.com/office/drawing/2014/main" val="10001"/>
                  </a:ext>
                </a:extLst>
              </a:tr>
              <a:tr h="640080">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valid.txt</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504</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3492</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56</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639</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验证集</a:t>
                      </a:r>
                    </a:p>
                    <a:p>
                      <a:pPr>
                        <a:buNone/>
                      </a:pPr>
                      <a:endParaRPr lang="zh-CN" altLang="en-US"/>
                    </a:p>
                  </a:txBody>
                  <a:tcPr/>
                </a:tc>
                <a:extLst>
                  <a:ext uri="{0D108BD9-81ED-4DB2-BD59-A6C34878D82A}">
                    <a16:rowId xmlns:a16="http://schemas.microsoft.com/office/drawing/2014/main" val="10002"/>
                  </a:ext>
                </a:extLst>
              </a:tr>
              <a:tr h="570865">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content.xlsx</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962</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a:t>
                      </a:r>
                      <a:endParaRPr lang="zh-CN" altLang="en-US"/>
                    </a:p>
                  </a:txBody>
                  <a:tcPr/>
                </a:tc>
                <a:tc>
                  <a:txBody>
                    <a:bodyPr/>
                    <a:lstStyle/>
                    <a:p>
                      <a:pPr>
                        <a:buNone/>
                      </a:pPr>
                      <a:r>
                        <a:rPr lang="zh-CN" altLang="en-US" sz="1800" b="1" dirty="0">
                          <a:solidFill>
                            <a:srgbClr val="093972"/>
                          </a:solidFill>
                          <a:latin typeface="微软雅黑" panose="020B0503020204020204" charset="-122"/>
                          <a:ea typeface="微软雅黑" panose="020B0503020204020204" charset="-122"/>
                          <a:sym typeface="+mn-ea"/>
                        </a:rPr>
                        <a:t>所有的篇章数据</a:t>
                      </a:r>
                      <a:endParaRPr lang="zh-CN" altLang="en-US"/>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652780" y="41783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组织形式</a:t>
            </a:r>
          </a:p>
        </p:txBody>
      </p:sp>
      <p:sp>
        <p:nvSpPr>
          <p:cNvPr id="31746" name="矩形 4"/>
          <p:cNvSpPr/>
          <p:nvPr/>
        </p:nvSpPr>
        <p:spPr>
          <a:xfrm>
            <a:off x="652779" y="1479550"/>
            <a:ext cx="11118183" cy="4708790"/>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数据集开放：</a:t>
            </a:r>
            <a:r>
              <a:rPr lang="zh-CN" altLang="en-US" sz="2200" dirty="0">
                <a:latin typeface="微软雅黑" panose="020B0503020204020204" charset="-122"/>
                <a:ea typeface="微软雅黑" panose="020B0503020204020204" charset="-122"/>
              </a:rPr>
              <a:t>飞桨平台数据集管理，长期有效</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en-US" altLang="zh-CN" sz="2200" dirty="0">
                <a:latin typeface="微软雅黑" panose="020B0503020204020204" charset="-122"/>
                <a:ea typeface="微软雅黑" panose="020B0503020204020204" charset="-122"/>
              </a:rPr>
              <a:t>https://aistudio.baidu.com/aistudio/datasetdetail/149933</a:t>
            </a:r>
            <a:endParaRPr lang="zh-CN" altLang="en-US"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结果提交及排行榜：</a:t>
            </a:r>
            <a:r>
              <a:rPr lang="zh-CN" altLang="en-US" sz="2200" dirty="0">
                <a:latin typeface="微软雅黑" panose="020B0503020204020204" charset="-122"/>
                <a:ea typeface="微软雅黑" panose="020B0503020204020204" charset="-122"/>
              </a:rPr>
              <a:t>飞桨平台，飞桨大赛</a:t>
            </a: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en-US" altLang="zh-CN" sz="2200" dirty="0">
                <a:latin typeface="微软雅黑" panose="020B0503020204020204" charset="-122"/>
                <a:ea typeface="微软雅黑" panose="020B0503020204020204" charset="-122"/>
              </a:rPr>
              <a:t>https://aistudio.baidu.com/aistudio/competition/detail/313/0/introduction</a:t>
            </a:r>
            <a:endParaRPr lang="zh-CN" altLang="en-US"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沟通交流：</a:t>
            </a:r>
            <a:r>
              <a:rPr lang="zh-CN" altLang="en-US" sz="2200" dirty="0">
                <a:latin typeface="微软雅黑" panose="020B0503020204020204" charset="-122"/>
                <a:ea typeface="微软雅黑" panose="020B0503020204020204" charset="-122"/>
              </a:rPr>
              <a:t>比赛论坛 </a:t>
            </a:r>
            <a:r>
              <a:rPr lang="en-US" altLang="zh-CN" sz="2200" dirty="0">
                <a:latin typeface="微软雅黑" panose="020B0503020204020204" charset="-122"/>
                <a:ea typeface="微软雅黑" panose="020B0503020204020204" charset="-122"/>
              </a:rPr>
              <a:t>&amp; QQ</a:t>
            </a:r>
            <a:r>
              <a:rPr lang="zh-CN" altLang="en-US" sz="2200" dirty="0">
                <a:latin typeface="微软雅黑" panose="020B0503020204020204" charset="-122"/>
                <a:ea typeface="微软雅黑" panose="020B0503020204020204" charset="-122"/>
              </a:rPr>
              <a:t>群</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indent="0">
              <a:lnSpc>
                <a:spcPts val="3275"/>
              </a:lnSpc>
              <a:buFont typeface="Wingdings" panose="05000000000000000000" pitchFamily="2" charset="2"/>
              <a:buNone/>
            </a:pPr>
            <a:r>
              <a:rPr lang="zh-CN" altLang="en-US" sz="2200" b="1" dirty="0">
                <a:solidFill>
                  <a:srgbClr val="093972"/>
                </a:solidFill>
                <a:latin typeface="微软雅黑" panose="020B0503020204020204" charset="-122"/>
                <a:ea typeface="微软雅黑" panose="020B0503020204020204" charset="-122"/>
              </a:rPr>
              <a:t>										</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648585" y="468948"/>
            <a:ext cx="1733550" cy="768350"/>
          </a:xfrm>
          <a:prstGeom prst="rect">
            <a:avLst/>
          </a:prstGeom>
          <a:noFill/>
        </p:spPr>
        <p:txBody>
          <a:bodyPr wrap="square" lIns="0" rtlCol="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a:solidFill>
                  <a:schemeClr val="tx1">
                    <a:lumMod val="85000"/>
                    <a:lumOff val="15000"/>
                  </a:schemeClr>
                </a:solidFill>
                <a:ea typeface="汉仪旗黑-85S" panose="00020600040101010101" pitchFamily="18" charset="-122"/>
                <a:sym typeface="Arial" panose="020B0604020202020204" pitchFamily="34" charset="0"/>
              </a:rPr>
              <a:t>目录</a:t>
            </a:r>
          </a:p>
        </p:txBody>
      </p:sp>
      <p:sp>
        <p:nvSpPr>
          <p:cNvPr id="6148" name="矩形 10"/>
          <p:cNvSpPr/>
          <p:nvPr/>
        </p:nvSpPr>
        <p:spPr>
          <a:xfrm>
            <a:off x="7901305" y="2261235"/>
            <a:ext cx="4149725" cy="1863725"/>
          </a:xfrm>
          <a:prstGeom prst="rect">
            <a:avLst/>
          </a:prstGeom>
          <a:noFill/>
          <a:ln w="9525">
            <a:noFill/>
          </a:ln>
        </p:spPr>
        <p:txBody>
          <a:bodyPr wrap="square" anchor="t">
            <a:spAutoFit/>
          </a:bodyPr>
          <a:lstStyle/>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航旅纵横</a:t>
            </a:r>
          </a:p>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领域知识问答测评</a:t>
            </a:r>
          </a:p>
        </p:txBody>
      </p:sp>
      <p:sp>
        <p:nvSpPr>
          <p:cNvPr id="6149" name="矩形 13"/>
          <p:cNvSpPr/>
          <p:nvPr/>
        </p:nvSpPr>
        <p:spPr>
          <a:xfrm>
            <a:off x="278130" y="1858010"/>
            <a:ext cx="590550" cy="575945"/>
          </a:xfrm>
          <a:prstGeom prst="rect">
            <a:avLst/>
          </a:prstGeom>
          <a:solidFill>
            <a:srgbClr val="60BC60">
              <a:alpha val="85000"/>
            </a:srgbClr>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1</a:t>
            </a:r>
          </a:p>
        </p:txBody>
      </p:sp>
      <p:sp>
        <p:nvSpPr>
          <p:cNvPr id="6150" name="矩形 14"/>
          <p:cNvSpPr/>
          <p:nvPr/>
        </p:nvSpPr>
        <p:spPr>
          <a:xfrm>
            <a:off x="1971675" y="1858010"/>
            <a:ext cx="4686300" cy="575945"/>
          </a:xfrm>
          <a:prstGeom prst="rect">
            <a:avLst/>
          </a:prstGeom>
          <a:solidFill>
            <a:srgbClr val="60BC60">
              <a:alpha val="85000"/>
            </a:srgbClr>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测评背景</a:t>
            </a:r>
          </a:p>
        </p:txBody>
      </p:sp>
      <p:sp>
        <p:nvSpPr>
          <p:cNvPr id="6151" name="矩形 13"/>
          <p:cNvSpPr/>
          <p:nvPr/>
        </p:nvSpPr>
        <p:spPr>
          <a:xfrm>
            <a:off x="281940" y="262763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2</a:t>
            </a:r>
          </a:p>
        </p:txBody>
      </p:sp>
      <p:sp>
        <p:nvSpPr>
          <p:cNvPr id="6152" name="矩形 14"/>
          <p:cNvSpPr/>
          <p:nvPr/>
        </p:nvSpPr>
        <p:spPr>
          <a:xfrm>
            <a:off x="1971675" y="262763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赛题介绍</a:t>
            </a:r>
          </a:p>
        </p:txBody>
      </p:sp>
      <p:sp>
        <p:nvSpPr>
          <p:cNvPr id="6153" name="矩形 13"/>
          <p:cNvSpPr/>
          <p:nvPr/>
        </p:nvSpPr>
        <p:spPr>
          <a:xfrm>
            <a:off x="278130" y="3392805"/>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3</a:t>
            </a:r>
          </a:p>
        </p:txBody>
      </p:sp>
      <p:sp>
        <p:nvSpPr>
          <p:cNvPr id="6154" name="矩形 14"/>
          <p:cNvSpPr/>
          <p:nvPr/>
        </p:nvSpPr>
        <p:spPr>
          <a:xfrm>
            <a:off x="1971675" y="3392805"/>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结果展示</a:t>
            </a:r>
          </a:p>
        </p:txBody>
      </p:sp>
      <p:sp>
        <p:nvSpPr>
          <p:cNvPr id="6158" name="矩形 13"/>
          <p:cNvSpPr/>
          <p:nvPr/>
        </p:nvSpPr>
        <p:spPr>
          <a:xfrm>
            <a:off x="278130" y="4161155"/>
            <a:ext cx="590550" cy="576580"/>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4</a:t>
            </a:r>
          </a:p>
        </p:txBody>
      </p:sp>
      <p:sp>
        <p:nvSpPr>
          <p:cNvPr id="6159" name="矩形 14"/>
          <p:cNvSpPr/>
          <p:nvPr/>
        </p:nvSpPr>
        <p:spPr>
          <a:xfrm>
            <a:off x="1971675" y="4161155"/>
            <a:ext cx="4686300" cy="576580"/>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优秀方案</a:t>
            </a:r>
          </a:p>
        </p:txBody>
      </p:sp>
      <p:sp>
        <p:nvSpPr>
          <p:cNvPr id="6160" name="矩形 13"/>
          <p:cNvSpPr/>
          <p:nvPr/>
        </p:nvSpPr>
        <p:spPr>
          <a:xfrm>
            <a:off x="278130" y="490601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5</a:t>
            </a:r>
          </a:p>
        </p:txBody>
      </p:sp>
      <p:sp>
        <p:nvSpPr>
          <p:cNvPr id="6161" name="矩形 14"/>
          <p:cNvSpPr/>
          <p:nvPr/>
        </p:nvSpPr>
        <p:spPr>
          <a:xfrm>
            <a:off x="1971675" y="490601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sym typeface="Arial" panose="020B0604020202020204" pitchFamily="34" charset="0"/>
              </a:rPr>
              <a:t>未来展望</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648585" y="468948"/>
            <a:ext cx="1733550" cy="768350"/>
          </a:xfrm>
          <a:prstGeom prst="rect">
            <a:avLst/>
          </a:prstGeom>
          <a:noFill/>
        </p:spPr>
        <p:txBody>
          <a:bodyPr wrap="square" lIns="0" rtlCol="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a:solidFill>
                  <a:schemeClr val="tx1">
                    <a:lumMod val="85000"/>
                    <a:lumOff val="15000"/>
                  </a:schemeClr>
                </a:solidFill>
                <a:ea typeface="汉仪旗黑-85S" panose="00020600040101010101" pitchFamily="18" charset="-122"/>
                <a:sym typeface="Arial" panose="020B0604020202020204" pitchFamily="34" charset="0"/>
              </a:rPr>
              <a:t>目录</a:t>
            </a:r>
          </a:p>
        </p:txBody>
      </p:sp>
      <p:sp>
        <p:nvSpPr>
          <p:cNvPr id="6148" name="矩形 10"/>
          <p:cNvSpPr/>
          <p:nvPr/>
        </p:nvSpPr>
        <p:spPr>
          <a:xfrm>
            <a:off x="7901305" y="2261235"/>
            <a:ext cx="4149725" cy="1863725"/>
          </a:xfrm>
          <a:prstGeom prst="rect">
            <a:avLst/>
          </a:prstGeom>
          <a:noFill/>
          <a:ln w="9525">
            <a:noFill/>
          </a:ln>
        </p:spPr>
        <p:txBody>
          <a:bodyPr wrap="square" anchor="t">
            <a:spAutoFit/>
          </a:bodyPr>
          <a:lstStyle/>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航旅纵横-领域知识问答测评</a:t>
            </a:r>
          </a:p>
        </p:txBody>
      </p:sp>
      <p:sp>
        <p:nvSpPr>
          <p:cNvPr id="6149" name="矩形 13"/>
          <p:cNvSpPr/>
          <p:nvPr/>
        </p:nvSpPr>
        <p:spPr>
          <a:xfrm>
            <a:off x="278130" y="1858010"/>
            <a:ext cx="59055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1</a:t>
            </a:r>
          </a:p>
        </p:txBody>
      </p:sp>
      <p:sp>
        <p:nvSpPr>
          <p:cNvPr id="6150" name="矩形 14"/>
          <p:cNvSpPr/>
          <p:nvPr/>
        </p:nvSpPr>
        <p:spPr>
          <a:xfrm>
            <a:off x="1971675" y="1858010"/>
            <a:ext cx="468630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测评背景</a:t>
            </a:r>
          </a:p>
        </p:txBody>
      </p:sp>
      <p:sp>
        <p:nvSpPr>
          <p:cNvPr id="6151" name="矩形 13"/>
          <p:cNvSpPr/>
          <p:nvPr/>
        </p:nvSpPr>
        <p:spPr>
          <a:xfrm>
            <a:off x="281940" y="262763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2</a:t>
            </a:r>
          </a:p>
        </p:txBody>
      </p:sp>
      <p:sp>
        <p:nvSpPr>
          <p:cNvPr id="6152" name="矩形 14"/>
          <p:cNvSpPr/>
          <p:nvPr/>
        </p:nvSpPr>
        <p:spPr>
          <a:xfrm>
            <a:off x="1971675" y="262763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赛题介绍</a:t>
            </a:r>
          </a:p>
        </p:txBody>
      </p:sp>
      <p:sp>
        <p:nvSpPr>
          <p:cNvPr id="6153" name="矩形 13"/>
          <p:cNvSpPr/>
          <p:nvPr/>
        </p:nvSpPr>
        <p:spPr>
          <a:xfrm>
            <a:off x="278130" y="3392805"/>
            <a:ext cx="590550" cy="574675"/>
          </a:xfrm>
          <a:prstGeom prst="rect">
            <a:avLst/>
          </a:prstGeom>
          <a:solidFill>
            <a:srgbClr val="60BC60"/>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3</a:t>
            </a:r>
          </a:p>
        </p:txBody>
      </p:sp>
      <p:sp>
        <p:nvSpPr>
          <p:cNvPr id="6154" name="矩形 14"/>
          <p:cNvSpPr/>
          <p:nvPr/>
        </p:nvSpPr>
        <p:spPr>
          <a:xfrm>
            <a:off x="1971675" y="3392805"/>
            <a:ext cx="4686300" cy="574675"/>
          </a:xfrm>
          <a:prstGeom prst="rect">
            <a:avLst/>
          </a:prstGeom>
          <a:solidFill>
            <a:srgbClr val="60BC60"/>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结果展示</a:t>
            </a:r>
          </a:p>
        </p:txBody>
      </p:sp>
      <p:sp>
        <p:nvSpPr>
          <p:cNvPr id="6158" name="矩形 13"/>
          <p:cNvSpPr/>
          <p:nvPr/>
        </p:nvSpPr>
        <p:spPr>
          <a:xfrm>
            <a:off x="278130" y="4161155"/>
            <a:ext cx="590550" cy="576580"/>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4</a:t>
            </a:r>
          </a:p>
        </p:txBody>
      </p:sp>
      <p:sp>
        <p:nvSpPr>
          <p:cNvPr id="6159" name="矩形 14"/>
          <p:cNvSpPr/>
          <p:nvPr/>
        </p:nvSpPr>
        <p:spPr>
          <a:xfrm>
            <a:off x="1971675" y="4161155"/>
            <a:ext cx="4686300" cy="576580"/>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优秀方案</a:t>
            </a:r>
          </a:p>
        </p:txBody>
      </p:sp>
      <p:sp>
        <p:nvSpPr>
          <p:cNvPr id="6160" name="矩形 13"/>
          <p:cNvSpPr/>
          <p:nvPr/>
        </p:nvSpPr>
        <p:spPr>
          <a:xfrm>
            <a:off x="278130" y="490601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5</a:t>
            </a:r>
          </a:p>
        </p:txBody>
      </p:sp>
      <p:sp>
        <p:nvSpPr>
          <p:cNvPr id="6161" name="矩形 14"/>
          <p:cNvSpPr/>
          <p:nvPr/>
        </p:nvSpPr>
        <p:spPr>
          <a:xfrm>
            <a:off x="1971675" y="490601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sym typeface="Arial" panose="020B0604020202020204" pitchFamily="34" charset="0"/>
              </a:rPr>
              <a:t>未来展望</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39624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排行榜：飞桨平台比赛排行榜</a:t>
            </a:r>
          </a:p>
        </p:txBody>
      </p:sp>
      <p:pic>
        <p:nvPicPr>
          <p:cNvPr id="5" name="图片 4"/>
          <p:cNvPicPr>
            <a:picLocks noChangeAspect="1"/>
          </p:cNvPicPr>
          <p:nvPr/>
        </p:nvPicPr>
        <p:blipFill>
          <a:blip r:embed="rId4"/>
          <a:stretch>
            <a:fillRect/>
          </a:stretch>
        </p:blipFill>
        <p:spPr>
          <a:xfrm>
            <a:off x="498034" y="1382574"/>
            <a:ext cx="3780988" cy="5131792"/>
          </a:xfrm>
          <a:prstGeom prst="rect">
            <a:avLst/>
          </a:prstGeom>
        </p:spPr>
      </p:pic>
      <p:pic>
        <p:nvPicPr>
          <p:cNvPr id="9" name="图片 8"/>
          <p:cNvPicPr>
            <a:picLocks noChangeAspect="1"/>
          </p:cNvPicPr>
          <p:nvPr/>
        </p:nvPicPr>
        <p:blipFill>
          <a:blip r:embed="rId5"/>
          <a:stretch>
            <a:fillRect/>
          </a:stretch>
        </p:blipFill>
        <p:spPr>
          <a:xfrm>
            <a:off x="4964878" y="1398906"/>
            <a:ext cx="3713135" cy="5118277"/>
          </a:xfrm>
          <a:prstGeom prst="rect">
            <a:avLst/>
          </a:prstGeom>
        </p:spPr>
      </p:pic>
      <p:pic>
        <p:nvPicPr>
          <p:cNvPr id="11" name="图片 10"/>
          <p:cNvPicPr>
            <a:picLocks noChangeAspect="1"/>
          </p:cNvPicPr>
          <p:nvPr/>
        </p:nvPicPr>
        <p:blipFill>
          <a:blip r:embed="rId6"/>
          <a:stretch>
            <a:fillRect/>
          </a:stretch>
        </p:blipFill>
        <p:spPr>
          <a:xfrm>
            <a:off x="9232603" y="1398906"/>
            <a:ext cx="2729664" cy="5085713"/>
          </a:xfrm>
          <a:prstGeom prst="rect">
            <a:avLst/>
          </a:prstGeom>
        </p:spPr>
      </p:pic>
      <p:sp>
        <p:nvSpPr>
          <p:cNvPr id="12" name="文本框 11"/>
          <p:cNvSpPr txBox="1"/>
          <p:nvPr/>
        </p:nvSpPr>
        <p:spPr>
          <a:xfrm>
            <a:off x="735965" y="1118507"/>
            <a:ext cx="3052264" cy="369332"/>
          </a:xfrm>
          <a:prstGeom prst="rect">
            <a:avLst/>
          </a:prstGeom>
          <a:noFill/>
        </p:spPr>
        <p:txBody>
          <a:bodyPr wrap="square" rtlCol="0">
            <a:spAutoFit/>
          </a:bodyPr>
          <a:lstStyle/>
          <a:p>
            <a:r>
              <a:rPr lang="zh-CN" altLang="en-US" b="1" dirty="0">
                <a:solidFill>
                  <a:srgbClr val="FF0000"/>
                </a:solidFill>
              </a:rPr>
              <a:t>任务一：共</a:t>
            </a:r>
            <a:r>
              <a:rPr lang="en-US" altLang="zh-CN" b="1" dirty="0">
                <a:solidFill>
                  <a:srgbClr val="FF0000"/>
                </a:solidFill>
              </a:rPr>
              <a:t>32</a:t>
            </a:r>
            <a:r>
              <a:rPr lang="zh-CN" altLang="en-US" b="1" dirty="0">
                <a:solidFill>
                  <a:srgbClr val="FF0000"/>
                </a:solidFill>
              </a:rPr>
              <a:t>份提交结果</a:t>
            </a:r>
          </a:p>
        </p:txBody>
      </p:sp>
      <p:sp>
        <p:nvSpPr>
          <p:cNvPr id="13" name="文本框 12"/>
          <p:cNvSpPr txBox="1"/>
          <p:nvPr/>
        </p:nvSpPr>
        <p:spPr>
          <a:xfrm>
            <a:off x="9119200" y="1015892"/>
            <a:ext cx="2980271" cy="369332"/>
          </a:xfrm>
          <a:prstGeom prst="rect">
            <a:avLst/>
          </a:prstGeom>
          <a:noFill/>
        </p:spPr>
        <p:txBody>
          <a:bodyPr wrap="square" rtlCol="0">
            <a:spAutoFit/>
          </a:bodyPr>
          <a:lstStyle/>
          <a:p>
            <a:r>
              <a:rPr lang="zh-CN" altLang="en-US" b="1" dirty="0">
                <a:solidFill>
                  <a:srgbClr val="FF0000"/>
                </a:solidFill>
              </a:rPr>
              <a:t>任务三：共</a:t>
            </a:r>
            <a:r>
              <a:rPr lang="en-US" altLang="zh-CN" b="1" dirty="0">
                <a:solidFill>
                  <a:srgbClr val="FF0000"/>
                </a:solidFill>
              </a:rPr>
              <a:t>15</a:t>
            </a:r>
            <a:r>
              <a:rPr lang="zh-CN" altLang="en-US" b="1" dirty="0">
                <a:solidFill>
                  <a:srgbClr val="FF0000"/>
                </a:solidFill>
              </a:rPr>
              <a:t>份提交结果</a:t>
            </a:r>
          </a:p>
        </p:txBody>
      </p:sp>
      <p:sp>
        <p:nvSpPr>
          <p:cNvPr id="14" name="文本框 13"/>
          <p:cNvSpPr txBox="1"/>
          <p:nvPr/>
        </p:nvSpPr>
        <p:spPr>
          <a:xfrm>
            <a:off x="4927583" y="1031901"/>
            <a:ext cx="2877474" cy="369332"/>
          </a:xfrm>
          <a:prstGeom prst="rect">
            <a:avLst/>
          </a:prstGeom>
          <a:noFill/>
        </p:spPr>
        <p:txBody>
          <a:bodyPr wrap="square" rtlCol="0">
            <a:spAutoFit/>
          </a:bodyPr>
          <a:lstStyle/>
          <a:p>
            <a:r>
              <a:rPr lang="zh-CN" altLang="en-US" b="1" dirty="0">
                <a:solidFill>
                  <a:srgbClr val="FF0000"/>
                </a:solidFill>
              </a:rPr>
              <a:t>任务二：共</a:t>
            </a:r>
            <a:r>
              <a:rPr lang="en-US" altLang="zh-CN" b="1" dirty="0">
                <a:solidFill>
                  <a:srgbClr val="FF0000"/>
                </a:solidFill>
              </a:rPr>
              <a:t>19</a:t>
            </a:r>
            <a:r>
              <a:rPr lang="zh-CN" altLang="en-US" b="1" dirty="0">
                <a:solidFill>
                  <a:srgbClr val="FF0000"/>
                </a:solidFill>
              </a:rPr>
              <a:t>份提交结果</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25805" y="37846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整体评价指标</a:t>
            </a:r>
          </a:p>
        </p:txBody>
      </p:sp>
      <p:sp>
        <p:nvSpPr>
          <p:cNvPr id="31746" name="矩形 4"/>
          <p:cNvSpPr/>
          <p:nvPr/>
        </p:nvSpPr>
        <p:spPr>
          <a:xfrm>
            <a:off x="1074239" y="1763123"/>
            <a:ext cx="10615295" cy="3016018"/>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有效性：</a:t>
            </a:r>
            <a:r>
              <a:rPr lang="zh-CN" altLang="en-US" sz="2200" dirty="0">
                <a:latin typeface="微软雅黑" panose="020B0503020204020204" charset="-122"/>
                <a:ea typeface="微软雅黑" panose="020B0503020204020204" charset="-122"/>
              </a:rPr>
              <a:t>方案真实可行</a:t>
            </a: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一致性：</a:t>
            </a:r>
            <a:r>
              <a:rPr lang="zh-CN" altLang="en-US" sz="2200" dirty="0">
                <a:latin typeface="微软雅黑" panose="020B0503020204020204" charset="-122"/>
                <a:ea typeface="微软雅黑" panose="020B0503020204020204" charset="-122"/>
              </a:rPr>
              <a:t>代码与方案技术文档说明一致</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落地复杂度：</a:t>
            </a:r>
            <a:r>
              <a:rPr lang="zh-CN" altLang="en-US" sz="2200" dirty="0">
                <a:latin typeface="微软雅黑" panose="020B0503020204020204" charset="-122"/>
                <a:ea typeface="微软雅黑" panose="020B0503020204020204" charset="-122"/>
              </a:rPr>
              <a:t>根据模型运行情况以及测试结果评估</a:t>
            </a: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模型迁移性：</a:t>
            </a:r>
            <a:r>
              <a:rPr lang="zh-CN" altLang="en-US" sz="2200" dirty="0">
                <a:latin typeface="微软雅黑" panose="020B0503020204020204" charset="-122"/>
                <a:ea typeface="微软雅黑" panose="020B0503020204020204" charset="-122"/>
              </a:rPr>
              <a:t>训练好的模型以及模型框架本身是否易迁移</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25805" y="40767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获奖队伍</a:t>
            </a:r>
          </a:p>
        </p:txBody>
      </p:sp>
      <p:sp>
        <p:nvSpPr>
          <p:cNvPr id="31746" name="矩形 4"/>
          <p:cNvSpPr/>
          <p:nvPr/>
        </p:nvSpPr>
        <p:spPr>
          <a:xfrm>
            <a:off x="600710" y="1250950"/>
            <a:ext cx="10615295" cy="5114926"/>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任务一：篇章级答案检索</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1800" dirty="0">
                <a:effectLst/>
                <a:latin typeface="Cambria" panose="02040503050406030204" pitchFamily="18" charset="0"/>
                <a:ea typeface="宋体" pitchFamily="2" charset="-122"/>
                <a:cs typeface="Times New Roman" panose="02020603050405020304" pitchFamily="18" charset="0"/>
              </a:rPr>
              <a:t>一等奖：</a:t>
            </a:r>
            <a:r>
              <a:rPr lang="zh-CN" altLang="zh-CN" sz="1800" dirty="0">
                <a:effectLst/>
                <a:latin typeface="Cambria" panose="02040503050406030204" pitchFamily="18" charset="0"/>
                <a:ea typeface="宋体" pitchFamily="2" charset="-122"/>
                <a:cs typeface="Times New Roman" panose="02020603050405020304" pitchFamily="18" charset="0"/>
              </a:rPr>
              <a:t>陈思业、黄文亢（蚂蚁集团）</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二</a:t>
            </a:r>
            <a:r>
              <a:rPr lang="zh-CN" altLang="en-US" sz="1800" dirty="0">
                <a:effectLst/>
                <a:latin typeface="Cambria" panose="02040503050406030204" pitchFamily="18" charset="0"/>
                <a:ea typeface="宋体" pitchFamily="2" charset="-122"/>
                <a:cs typeface="Times New Roman" panose="02020603050405020304" pitchFamily="18" charset="0"/>
              </a:rPr>
              <a:t>等奖：</a:t>
            </a:r>
            <a:r>
              <a:rPr lang="zh-CN" altLang="zh-CN" sz="1800" dirty="0">
                <a:effectLst/>
                <a:latin typeface="Cambria" panose="02040503050406030204" pitchFamily="18" charset="0"/>
                <a:ea typeface="宋体" pitchFamily="2" charset="-122"/>
                <a:cs typeface="Times New Roman" panose="02020603050405020304" pitchFamily="18" charset="0"/>
              </a:rPr>
              <a:t>徐梓钧（</a:t>
            </a:r>
            <a:r>
              <a:rPr lang="zh-CN" altLang="zh-CN" sz="1800" dirty="0">
                <a:effectLst/>
                <a:ea typeface="Cambria" panose="02040503050406030204" pitchFamily="18" charset="0"/>
                <a:cs typeface="Times New Roman" panose="02020603050405020304" pitchFamily="18" charset="0"/>
              </a:rPr>
              <a:t> </a:t>
            </a:r>
            <a:r>
              <a:rPr lang="zh-CN" altLang="zh-CN" sz="1800" dirty="0">
                <a:effectLst/>
                <a:latin typeface="Cambria" panose="02040503050406030204" pitchFamily="18" charset="0"/>
                <a:ea typeface="宋体" pitchFamily="2" charset="-122"/>
                <a:cs typeface="Times New Roman" panose="02020603050405020304" pitchFamily="18" charset="0"/>
              </a:rPr>
              <a:t>网易云商</a:t>
            </a:r>
            <a:r>
              <a:rPr lang="en-US" altLang="zh-CN" sz="1800" dirty="0">
                <a:effectLst/>
                <a:latin typeface="Cambria" panose="02040503050406030204" pitchFamily="18" charset="0"/>
                <a:ea typeface="宋体" pitchFamily="2" charset="-122"/>
                <a:cs typeface="Times New Roman" panose="02020603050405020304" pitchFamily="18" charset="0"/>
              </a:rPr>
              <a:t>AI </a:t>
            </a:r>
            <a:r>
              <a:rPr lang="zh-CN" altLang="zh-CN" sz="1800" dirty="0">
                <a:effectLst/>
                <a:latin typeface="Cambria" panose="02040503050406030204" pitchFamily="18" charset="0"/>
                <a:ea typeface="宋体" pitchFamily="2" charset="-122"/>
                <a:cs typeface="Times New Roman" panose="02020603050405020304" pitchFamily="18" charset="0"/>
              </a:rPr>
              <a:t>技术部）</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三等奖：</a:t>
            </a:r>
            <a:r>
              <a:rPr lang="zh-CN" altLang="zh-CN" sz="1800" dirty="0">
                <a:effectLst/>
                <a:latin typeface="Cambria" panose="02040503050406030204" pitchFamily="18" charset="0"/>
                <a:ea typeface="宋体" pitchFamily="2" charset="-122"/>
                <a:cs typeface="Times New Roman" panose="02020603050405020304" pitchFamily="18" charset="0"/>
              </a:rPr>
              <a:t>刘曙（华东师范大学）、邓顺子（锆德教育资讯）</a:t>
            </a: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任务二：段落级答案检索</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1800" dirty="0">
                <a:effectLst/>
                <a:latin typeface="Cambria" panose="02040503050406030204" pitchFamily="18" charset="0"/>
                <a:ea typeface="宋体" pitchFamily="2" charset="-122"/>
                <a:cs typeface="Times New Roman" panose="02020603050405020304" pitchFamily="18" charset="0"/>
              </a:rPr>
              <a:t>一等奖：</a:t>
            </a:r>
            <a:r>
              <a:rPr lang="zh-CN" altLang="zh-CN" sz="1800" dirty="0">
                <a:effectLst/>
                <a:latin typeface="Cambria" panose="02040503050406030204" pitchFamily="18" charset="0"/>
                <a:ea typeface="宋体" pitchFamily="2" charset="-122"/>
                <a:cs typeface="Times New Roman" panose="02020603050405020304" pitchFamily="18" charset="0"/>
              </a:rPr>
              <a:t>刘曙（华东师范大学）、邓顺子（锆德教育资讯）</a:t>
            </a:r>
            <a:endParaRPr lang="zh-CN" altLang="en-US"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二</a:t>
            </a:r>
            <a:r>
              <a:rPr lang="zh-CN" altLang="en-US" sz="1800" dirty="0">
                <a:effectLst/>
                <a:latin typeface="Cambria" panose="02040503050406030204" pitchFamily="18" charset="0"/>
                <a:ea typeface="宋体" pitchFamily="2" charset="-122"/>
                <a:cs typeface="Times New Roman" panose="02020603050405020304" pitchFamily="18" charset="0"/>
              </a:rPr>
              <a:t>等奖：</a:t>
            </a:r>
            <a:r>
              <a:rPr lang="zh-CN" altLang="zh-CN" sz="1800" dirty="0">
                <a:effectLst/>
                <a:latin typeface="Cambria" panose="02040503050406030204" pitchFamily="18" charset="0"/>
                <a:ea typeface="宋体" pitchFamily="2" charset="-122"/>
                <a:cs typeface="Times New Roman" panose="02020603050405020304" pitchFamily="18" charset="0"/>
              </a:rPr>
              <a:t>吴英盛、王一轩、王世龙（哈尔滨工业大学）</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三等奖：</a:t>
            </a:r>
            <a:r>
              <a:rPr lang="zh-CN" altLang="zh-CN" sz="1800" dirty="0">
                <a:effectLst/>
                <a:latin typeface="Cambria" panose="02040503050406030204" pitchFamily="18" charset="0"/>
                <a:ea typeface="宋体" pitchFamily="2" charset="-122"/>
                <a:cs typeface="Times New Roman" panose="02020603050405020304" pitchFamily="18" charset="0"/>
              </a:rPr>
              <a:t>陈思业、黄文亢（蚂蚁集团）</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任务三：细粒度文本答案抽取</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1800" dirty="0">
                <a:effectLst/>
                <a:latin typeface="Cambria" panose="02040503050406030204" pitchFamily="18" charset="0"/>
                <a:ea typeface="宋体" pitchFamily="2" charset="-122"/>
                <a:cs typeface="Times New Roman" panose="02020603050405020304" pitchFamily="18" charset="0"/>
              </a:rPr>
              <a:t>一等奖：</a:t>
            </a:r>
            <a:r>
              <a:rPr lang="zh-CN" altLang="zh-CN" sz="1800" dirty="0">
                <a:effectLst/>
                <a:latin typeface="Cambria" panose="02040503050406030204" pitchFamily="18" charset="0"/>
                <a:ea typeface="宋体" pitchFamily="2" charset="-122"/>
                <a:cs typeface="Times New Roman" panose="02020603050405020304" pitchFamily="18" charset="0"/>
              </a:rPr>
              <a:t>姚子晗（大连海事大学）、贺宇（好未来）</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二</a:t>
            </a:r>
            <a:r>
              <a:rPr lang="zh-CN" altLang="en-US" sz="1800" dirty="0">
                <a:effectLst/>
                <a:latin typeface="Cambria" panose="02040503050406030204" pitchFamily="18" charset="0"/>
                <a:ea typeface="宋体" pitchFamily="2" charset="-122"/>
                <a:cs typeface="Times New Roman" panose="02020603050405020304" pitchFamily="18" charset="0"/>
              </a:rPr>
              <a:t>等奖：</a:t>
            </a:r>
            <a:r>
              <a:rPr lang="zh-CN" altLang="zh-CN" sz="1800" dirty="0">
                <a:effectLst/>
                <a:latin typeface="Cambria" panose="02040503050406030204" pitchFamily="18" charset="0"/>
                <a:ea typeface="宋体" pitchFamily="2" charset="-122"/>
                <a:cs typeface="Times New Roman" panose="02020603050405020304" pitchFamily="18" charset="0"/>
              </a:rPr>
              <a:t>吴英盛、王一轩、王世龙（哈尔滨工业大学）</a:t>
            </a:r>
            <a:endParaRPr lang="en-US" altLang="zh-CN" sz="1800" dirty="0">
              <a:effectLst/>
              <a:latin typeface="Cambria" panose="02040503050406030204" pitchFamily="18" charset="0"/>
              <a:ea typeface="宋体" pitchFamily="2" charset="-122"/>
              <a:cs typeface="Times New Roman" panose="02020603050405020304" pitchFamily="18" charset="0"/>
            </a:endParaRPr>
          </a:p>
          <a:p>
            <a:pPr marL="742950" lvl="1" indent="-285750">
              <a:lnSpc>
                <a:spcPts val="3275"/>
              </a:lnSpc>
              <a:buFont typeface="Wingdings" panose="05000000000000000000" pitchFamily="2" charset="2"/>
              <a:buChar char="n"/>
            </a:pPr>
            <a:r>
              <a:rPr lang="zh-CN" altLang="en-US" dirty="0">
                <a:latin typeface="Cambria" panose="02040503050406030204" pitchFamily="18" charset="0"/>
                <a:ea typeface="宋体" pitchFamily="2" charset="-122"/>
                <a:cs typeface="Times New Roman" panose="02020603050405020304" pitchFamily="18" charset="0"/>
              </a:rPr>
              <a:t>三等奖：</a:t>
            </a:r>
            <a:r>
              <a:rPr lang="zh-CN" altLang="zh-CN" sz="1800" dirty="0">
                <a:effectLst/>
                <a:latin typeface="Cambria" panose="02040503050406030204" pitchFamily="18" charset="0"/>
                <a:ea typeface="宋体" pitchFamily="2" charset="-122"/>
                <a:cs typeface="Times New Roman" panose="02020603050405020304" pitchFamily="18" charset="0"/>
              </a:rPr>
              <a:t>陈思业、黄文亢（蚂蚁集团）</a:t>
            </a:r>
            <a:endParaRPr lang="en-US" altLang="zh-CN" sz="1800" dirty="0">
              <a:effectLst/>
              <a:latin typeface="Cambria" panose="02040503050406030204" pitchFamily="18" charset="0"/>
              <a:ea typeface="宋体" pitchFamily="2" charset="-122"/>
              <a:cs typeface="Times New Roman" panose="02020603050405020304" pitchFamily="18"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648585" y="468948"/>
            <a:ext cx="1733550" cy="768350"/>
          </a:xfrm>
          <a:prstGeom prst="rect">
            <a:avLst/>
          </a:prstGeom>
          <a:noFill/>
        </p:spPr>
        <p:txBody>
          <a:bodyPr wrap="square" lIns="0" rtlCol="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a:solidFill>
                  <a:schemeClr val="tx1">
                    <a:lumMod val="85000"/>
                    <a:lumOff val="15000"/>
                  </a:schemeClr>
                </a:solidFill>
                <a:ea typeface="汉仪旗黑-85S" panose="00020600040101010101" pitchFamily="18" charset="-122"/>
                <a:sym typeface="Arial" panose="020B0604020202020204" pitchFamily="34" charset="0"/>
              </a:rPr>
              <a:t>目录</a:t>
            </a:r>
          </a:p>
        </p:txBody>
      </p:sp>
      <p:sp>
        <p:nvSpPr>
          <p:cNvPr id="6148" name="矩形 10"/>
          <p:cNvSpPr/>
          <p:nvPr/>
        </p:nvSpPr>
        <p:spPr>
          <a:xfrm>
            <a:off x="7901305" y="2261235"/>
            <a:ext cx="4149725" cy="1863725"/>
          </a:xfrm>
          <a:prstGeom prst="rect">
            <a:avLst/>
          </a:prstGeom>
          <a:noFill/>
          <a:ln w="9525">
            <a:noFill/>
          </a:ln>
        </p:spPr>
        <p:txBody>
          <a:bodyPr wrap="square" anchor="t">
            <a:spAutoFit/>
          </a:bodyPr>
          <a:lstStyle/>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航旅纵横-领域知识问答测评</a:t>
            </a:r>
          </a:p>
        </p:txBody>
      </p:sp>
      <p:sp>
        <p:nvSpPr>
          <p:cNvPr id="6149" name="矩形 13"/>
          <p:cNvSpPr/>
          <p:nvPr/>
        </p:nvSpPr>
        <p:spPr>
          <a:xfrm>
            <a:off x="278130" y="1858010"/>
            <a:ext cx="59055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1</a:t>
            </a:r>
          </a:p>
        </p:txBody>
      </p:sp>
      <p:sp>
        <p:nvSpPr>
          <p:cNvPr id="6150" name="矩形 14"/>
          <p:cNvSpPr/>
          <p:nvPr/>
        </p:nvSpPr>
        <p:spPr>
          <a:xfrm>
            <a:off x="1971675" y="1858010"/>
            <a:ext cx="468630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测评背景</a:t>
            </a:r>
          </a:p>
        </p:txBody>
      </p:sp>
      <p:sp>
        <p:nvSpPr>
          <p:cNvPr id="6151" name="矩形 13"/>
          <p:cNvSpPr/>
          <p:nvPr/>
        </p:nvSpPr>
        <p:spPr>
          <a:xfrm>
            <a:off x="281940" y="262763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2</a:t>
            </a:r>
          </a:p>
        </p:txBody>
      </p:sp>
      <p:sp>
        <p:nvSpPr>
          <p:cNvPr id="6152" name="矩形 14"/>
          <p:cNvSpPr/>
          <p:nvPr/>
        </p:nvSpPr>
        <p:spPr>
          <a:xfrm>
            <a:off x="1971675" y="262763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赛题介绍</a:t>
            </a:r>
          </a:p>
        </p:txBody>
      </p:sp>
      <p:sp>
        <p:nvSpPr>
          <p:cNvPr id="6153" name="矩形 13"/>
          <p:cNvSpPr/>
          <p:nvPr/>
        </p:nvSpPr>
        <p:spPr>
          <a:xfrm>
            <a:off x="278130" y="3392805"/>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3</a:t>
            </a:r>
          </a:p>
        </p:txBody>
      </p:sp>
      <p:sp>
        <p:nvSpPr>
          <p:cNvPr id="6154" name="矩形 14"/>
          <p:cNvSpPr/>
          <p:nvPr/>
        </p:nvSpPr>
        <p:spPr>
          <a:xfrm>
            <a:off x="1971675" y="3392805"/>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结果展示</a:t>
            </a:r>
          </a:p>
        </p:txBody>
      </p:sp>
      <p:sp>
        <p:nvSpPr>
          <p:cNvPr id="6158" name="矩形 13"/>
          <p:cNvSpPr/>
          <p:nvPr/>
        </p:nvSpPr>
        <p:spPr>
          <a:xfrm>
            <a:off x="278130" y="4161155"/>
            <a:ext cx="590550" cy="576580"/>
          </a:xfrm>
          <a:prstGeom prst="rect">
            <a:avLst/>
          </a:prstGeom>
          <a:solidFill>
            <a:srgbClr val="60BC60"/>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4</a:t>
            </a:r>
          </a:p>
        </p:txBody>
      </p:sp>
      <p:sp>
        <p:nvSpPr>
          <p:cNvPr id="6159" name="矩形 14"/>
          <p:cNvSpPr/>
          <p:nvPr/>
        </p:nvSpPr>
        <p:spPr>
          <a:xfrm>
            <a:off x="1971675" y="4161155"/>
            <a:ext cx="4686300" cy="576580"/>
          </a:xfrm>
          <a:prstGeom prst="rect">
            <a:avLst/>
          </a:prstGeom>
          <a:solidFill>
            <a:srgbClr val="60BC60"/>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优秀方案</a:t>
            </a:r>
          </a:p>
        </p:txBody>
      </p:sp>
      <p:sp>
        <p:nvSpPr>
          <p:cNvPr id="6160" name="矩形 13"/>
          <p:cNvSpPr/>
          <p:nvPr/>
        </p:nvSpPr>
        <p:spPr>
          <a:xfrm>
            <a:off x="278130" y="490601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5</a:t>
            </a:r>
          </a:p>
        </p:txBody>
      </p:sp>
      <p:sp>
        <p:nvSpPr>
          <p:cNvPr id="6161" name="矩形 14"/>
          <p:cNvSpPr/>
          <p:nvPr/>
        </p:nvSpPr>
        <p:spPr>
          <a:xfrm>
            <a:off x="1971675" y="490601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sym typeface="Arial" panose="020B0604020202020204" pitchFamily="34" charset="0"/>
              </a:rPr>
              <a:t>未来展望</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6600" y="46736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主要方案</a:t>
            </a:r>
            <a:endParaRPr lang="en-US" altLang="zh-CN" sz="2800" b="1" dirty="0">
              <a:solidFill>
                <a:srgbClr val="05376C"/>
              </a:solidFill>
              <a:latin typeface="微软雅黑" panose="020B0503020204020204" charset="-122"/>
              <a:ea typeface="微软雅黑" panose="020B0503020204020204" charset="-122"/>
            </a:endParaRPr>
          </a:p>
        </p:txBody>
      </p:sp>
      <p:sp>
        <p:nvSpPr>
          <p:cNvPr id="31746" name="矩形 4"/>
          <p:cNvSpPr/>
          <p:nvPr/>
        </p:nvSpPr>
        <p:spPr>
          <a:xfrm>
            <a:off x="4493623" y="2454565"/>
            <a:ext cx="2690949" cy="2208297"/>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3200" b="1" dirty="0">
                <a:solidFill>
                  <a:srgbClr val="093972"/>
                </a:solidFill>
                <a:latin typeface="微软雅黑" panose="020B0503020204020204" charset="-122"/>
                <a:ea typeface="微软雅黑" panose="020B0503020204020204" charset="-122"/>
              </a:rPr>
              <a:t>检索式</a:t>
            </a:r>
            <a:r>
              <a:rPr lang="zh-CN" altLang="zh-CN" sz="3200" b="1" dirty="0">
                <a:solidFill>
                  <a:srgbClr val="093972"/>
                </a:solidFill>
                <a:latin typeface="微软雅黑" panose="020B0503020204020204" charset="-122"/>
                <a:ea typeface="微软雅黑" panose="020B0503020204020204" charset="-122"/>
              </a:rPr>
              <a:t>框架</a:t>
            </a:r>
            <a:endParaRPr lang="en-US" altLang="zh-CN" sz="3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3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3200" b="1" dirty="0">
                <a:solidFill>
                  <a:srgbClr val="093972"/>
                </a:solidFill>
                <a:latin typeface="微软雅黑" panose="020B0503020204020204" charset="-122"/>
                <a:ea typeface="微软雅黑" panose="020B0503020204020204" charset="-122"/>
              </a:rPr>
              <a:t>分类式框架</a:t>
            </a:r>
            <a:endParaRPr lang="en-US" altLang="zh-CN" sz="3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3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3200" b="1" dirty="0">
                <a:solidFill>
                  <a:srgbClr val="093972"/>
                </a:solidFill>
                <a:latin typeface="微软雅黑" panose="020B0503020204020204" charset="-122"/>
                <a:ea typeface="微软雅黑" panose="020B0503020204020204" charset="-122"/>
              </a:rPr>
              <a:t>混合式框架</a:t>
            </a:r>
            <a:endParaRPr lang="en-US" altLang="zh-CN" sz="3200" b="1" dirty="0">
              <a:solidFill>
                <a:srgbClr val="093972"/>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2926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任务一：篇章级答案检索</a:t>
            </a:r>
            <a:endParaRPr lang="en-US" altLang="zh-CN" sz="2800" b="1" dirty="0">
              <a:solidFill>
                <a:srgbClr val="05376C"/>
              </a:solidFill>
              <a:latin typeface="微软雅黑" panose="020B0503020204020204" charset="-122"/>
              <a:ea typeface="微软雅黑" panose="020B0503020204020204" charset="-122"/>
            </a:endParaRPr>
          </a:p>
        </p:txBody>
      </p:sp>
      <p:sp>
        <p:nvSpPr>
          <p:cNvPr id="31746" name="矩形 4"/>
          <p:cNvSpPr/>
          <p:nvPr/>
        </p:nvSpPr>
        <p:spPr>
          <a:xfrm>
            <a:off x="640080" y="1250314"/>
            <a:ext cx="10615295" cy="3862404"/>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检索式</a:t>
            </a:r>
            <a:r>
              <a:rPr lang="zh-CN" altLang="zh-CN" sz="2200" b="1" dirty="0">
                <a:solidFill>
                  <a:srgbClr val="093972"/>
                </a:solidFill>
                <a:latin typeface="微软雅黑" panose="020B0503020204020204" charset="-122"/>
                <a:ea typeface="微软雅黑" panose="020B0503020204020204" charset="-122"/>
              </a:rPr>
              <a:t>框架</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b="1" dirty="0">
                <a:latin typeface="微软雅黑" panose="020B0503020204020204" charset="-122"/>
                <a:ea typeface="微软雅黑" panose="020B0503020204020204" charset="-122"/>
              </a:rPr>
              <a:t>粗粒度</a:t>
            </a:r>
            <a:r>
              <a:rPr lang="zh-CN" altLang="en-US" sz="2200" dirty="0">
                <a:latin typeface="微软雅黑" panose="020B0503020204020204" charset="-122"/>
                <a:ea typeface="微软雅黑" panose="020B0503020204020204" charset="-122"/>
              </a:rPr>
              <a:t>召回</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句子级</a:t>
            </a:r>
            <a:r>
              <a:rPr lang="zh-CN" altLang="en-US" sz="2200" b="1" dirty="0">
                <a:latin typeface="微软雅黑" panose="020B0503020204020204" charset="-122"/>
                <a:ea typeface="微软雅黑" panose="020B0503020204020204" charset="-122"/>
              </a:rPr>
              <a:t>细粒度</a:t>
            </a:r>
            <a:r>
              <a:rPr lang="zh-CN" altLang="en-US" sz="2200" dirty="0">
                <a:latin typeface="微软雅黑" panose="020B0503020204020204" charset="-122"/>
                <a:ea typeface="微软雅黑" panose="020B0503020204020204" charset="-122"/>
              </a:rPr>
              <a:t>精排</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zh-CN" sz="2200" b="1" dirty="0">
                <a:latin typeface="微软雅黑" panose="020B0503020204020204" charset="-122"/>
                <a:ea typeface="微软雅黑" panose="020B0503020204020204" charset="-122"/>
              </a:rPr>
              <a:t>多粒度</a:t>
            </a:r>
            <a:r>
              <a:rPr lang="zh-CN" altLang="zh-CN" sz="2200" dirty="0">
                <a:latin typeface="微软雅黑" panose="020B0503020204020204" charset="-122"/>
                <a:ea typeface="微软雅黑" panose="020B0503020204020204" charset="-122"/>
              </a:rPr>
              <a:t>融合精排</a:t>
            </a: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优点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检索式框架</a:t>
            </a:r>
            <a:r>
              <a:rPr lang="zh-CN" altLang="en-US" sz="2200" b="1" dirty="0">
                <a:latin typeface="微软雅黑" panose="020B0503020204020204" charset="-122"/>
                <a:ea typeface="微软雅黑" panose="020B0503020204020204" charset="-122"/>
              </a:rPr>
              <a:t>迁移扩展性强</a:t>
            </a:r>
            <a:endParaRPr lang="en-US" altLang="zh-CN" sz="2200" b="1"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zh-CN" sz="2200" dirty="0">
                <a:latin typeface="微软雅黑" panose="020B0503020204020204" charset="-122"/>
                <a:ea typeface="微软雅黑" panose="020B0503020204020204" charset="-122"/>
              </a:rPr>
              <a:t>不同</a:t>
            </a:r>
            <a:r>
              <a:rPr lang="zh-CN" altLang="en-US" sz="2200" dirty="0">
                <a:latin typeface="微软雅黑" panose="020B0503020204020204" charset="-122"/>
                <a:ea typeface="微软雅黑" panose="020B0503020204020204" charset="-122"/>
              </a:rPr>
              <a:t>阶段设计</a:t>
            </a:r>
            <a:r>
              <a:rPr lang="zh-CN" altLang="zh-CN" sz="2200" b="1" dirty="0">
                <a:latin typeface="微软雅黑" panose="020B0503020204020204" charset="-122"/>
                <a:ea typeface="微软雅黑" panose="020B0503020204020204" charset="-122"/>
              </a:rPr>
              <a:t>负样本采样策略</a:t>
            </a:r>
            <a:endParaRPr lang="en-US" altLang="zh-CN" sz="2200" b="1"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b="1" dirty="0">
                <a:latin typeface="微软雅黑" panose="020B0503020204020204" charset="-122"/>
                <a:ea typeface="微软雅黑" panose="020B0503020204020204" charset="-122"/>
              </a:rPr>
              <a:t>融合</a:t>
            </a:r>
            <a:r>
              <a:rPr lang="zh-CN" altLang="zh-CN" sz="2200" dirty="0">
                <a:latin typeface="微软雅黑" panose="020B0503020204020204" charset="-122"/>
                <a:ea typeface="微软雅黑" panose="020B0503020204020204" charset="-122"/>
              </a:rPr>
              <a:t>不同粒度</a:t>
            </a:r>
            <a:r>
              <a:rPr lang="zh-CN" altLang="en-US" sz="2200" dirty="0">
                <a:latin typeface="微软雅黑" panose="020B0503020204020204" charset="-122"/>
                <a:ea typeface="微软雅黑" panose="020B0503020204020204" charset="-122"/>
              </a:rPr>
              <a:t>级别</a:t>
            </a:r>
            <a:r>
              <a:rPr lang="zh-CN" altLang="zh-CN" sz="2200" dirty="0">
                <a:latin typeface="微软雅黑" panose="020B0503020204020204" charset="-122"/>
                <a:ea typeface="微软雅黑" panose="020B0503020204020204" charset="-122"/>
              </a:rPr>
              <a:t>的</a:t>
            </a:r>
            <a:r>
              <a:rPr lang="zh-CN" altLang="zh-CN" sz="2200" b="1" dirty="0">
                <a:latin typeface="微软雅黑" panose="020B0503020204020204" charset="-122"/>
                <a:ea typeface="微软雅黑" panose="020B0503020204020204" charset="-122"/>
              </a:rPr>
              <a:t>篇章信息</a:t>
            </a:r>
            <a:endParaRPr lang="zh-CN" altLang="en-US" sz="2200" b="1"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5283883" y="1322089"/>
            <a:ext cx="6597754" cy="2174359"/>
          </a:xfrm>
          <a:prstGeom prst="rect">
            <a:avLst/>
          </a:prstGeom>
        </p:spPr>
      </p:pic>
      <p:pic>
        <p:nvPicPr>
          <p:cNvPr id="7" name="图片 6"/>
          <p:cNvPicPr>
            <a:picLocks noChangeAspect="1"/>
          </p:cNvPicPr>
          <p:nvPr/>
        </p:nvPicPr>
        <p:blipFill>
          <a:blip r:embed="rId5"/>
          <a:stretch>
            <a:fillRect/>
          </a:stretch>
        </p:blipFill>
        <p:spPr>
          <a:xfrm>
            <a:off x="5348578" y="3882529"/>
            <a:ext cx="6468365" cy="1725157"/>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57835"/>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任务一：篇章级答案检索</a:t>
            </a:r>
            <a:endParaRPr lang="en-US" altLang="zh-CN" sz="2800" b="1" dirty="0">
              <a:solidFill>
                <a:srgbClr val="05376C"/>
              </a:solidFill>
              <a:latin typeface="微软雅黑" panose="020B0503020204020204" charset="-122"/>
              <a:ea typeface="微软雅黑" panose="020B0503020204020204" charset="-122"/>
            </a:endParaRPr>
          </a:p>
        </p:txBody>
      </p:sp>
      <p:sp>
        <p:nvSpPr>
          <p:cNvPr id="31746" name="矩形 4"/>
          <p:cNvSpPr/>
          <p:nvPr/>
        </p:nvSpPr>
        <p:spPr>
          <a:xfrm>
            <a:off x="640080" y="1250314"/>
            <a:ext cx="10615295" cy="4708790"/>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分类式</a:t>
            </a:r>
            <a:r>
              <a:rPr lang="zh-CN" altLang="zh-CN" sz="2200" b="1" dirty="0">
                <a:solidFill>
                  <a:srgbClr val="093972"/>
                </a:solidFill>
                <a:latin typeface="微软雅黑" panose="020B0503020204020204" charset="-122"/>
                <a:ea typeface="微软雅黑" panose="020B0503020204020204" charset="-122"/>
              </a:rPr>
              <a:t>框架</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预处理候选文本，</a:t>
            </a:r>
            <a:r>
              <a:rPr lang="zh-CN" altLang="en-US" sz="2200" b="1" dirty="0">
                <a:latin typeface="微软雅黑" panose="020B0503020204020204" charset="-122"/>
                <a:ea typeface="微软雅黑" panose="020B0503020204020204" charset="-122"/>
              </a:rPr>
              <a:t>缩小范围</a:t>
            </a:r>
            <a:endParaRPr lang="en-US" altLang="zh-CN" sz="2200" b="1"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检索问题</a:t>
            </a:r>
            <a:r>
              <a:rPr lang="zh-CN" altLang="en-US" sz="2200" b="1" dirty="0">
                <a:latin typeface="微软雅黑" panose="020B0503020204020204" charset="-122"/>
                <a:ea typeface="微软雅黑" panose="020B0503020204020204" charset="-122"/>
              </a:rPr>
              <a:t>转化为分类问题</a:t>
            </a:r>
            <a:endParaRPr lang="en-US" altLang="zh-CN" sz="2200" b="1"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采用</a:t>
            </a:r>
            <a:r>
              <a:rPr lang="en-US" altLang="zh-CN" sz="2200" dirty="0">
                <a:latin typeface="微软雅黑" panose="020B0503020204020204" charset="-122"/>
                <a:ea typeface="微软雅黑" panose="020B0503020204020204" charset="-122"/>
              </a:rPr>
              <a:t>BERT</a:t>
            </a:r>
            <a:r>
              <a:rPr lang="zh-CN" altLang="en-US" sz="2200" dirty="0">
                <a:latin typeface="微软雅黑" panose="020B0503020204020204" charset="-122"/>
                <a:ea typeface="微软雅黑" panose="020B0503020204020204" charset="-122"/>
              </a:rPr>
              <a:t>等模型分类</a:t>
            </a: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优点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zh-CN" sz="2200" dirty="0">
                <a:latin typeface="微软雅黑" panose="020B0503020204020204" charset="-122"/>
                <a:ea typeface="微软雅黑" panose="020B0503020204020204" charset="-122"/>
              </a:rPr>
              <a:t>结构简单</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推理速度快</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分类准确率高</a:t>
            </a:r>
            <a:endParaRPr lang="en-US" altLang="zh-CN" sz="22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缺点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已训练模型不能领域内通用</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模型框架本身迁移性较差</a:t>
            </a:r>
            <a:endParaRPr lang="en-US" altLang="zh-CN" sz="22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4"/>
          <a:stretch>
            <a:fillRect/>
          </a:stretch>
        </p:blipFill>
        <p:spPr>
          <a:xfrm>
            <a:off x="6614556" y="1115024"/>
            <a:ext cx="3564990" cy="2556345"/>
          </a:xfrm>
          <a:prstGeom prst="rect">
            <a:avLst/>
          </a:prstGeom>
        </p:spPr>
      </p:pic>
      <p:pic>
        <p:nvPicPr>
          <p:cNvPr id="5" name="图片 4"/>
          <p:cNvPicPr>
            <a:picLocks noChangeAspect="1"/>
          </p:cNvPicPr>
          <p:nvPr/>
        </p:nvPicPr>
        <p:blipFill>
          <a:blip r:embed="rId5"/>
          <a:stretch>
            <a:fillRect/>
          </a:stretch>
        </p:blipFill>
        <p:spPr>
          <a:xfrm>
            <a:off x="5035137" y="3683864"/>
            <a:ext cx="6798417" cy="2821112"/>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57835"/>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任务一：篇章级答案检索</a:t>
            </a:r>
            <a:endParaRPr lang="en-US" altLang="zh-CN" sz="2800" b="1" dirty="0">
              <a:solidFill>
                <a:srgbClr val="05376C"/>
              </a:solidFill>
              <a:latin typeface="微软雅黑" panose="020B0503020204020204" charset="-122"/>
              <a:ea typeface="微软雅黑" panose="020B0503020204020204" charset="-122"/>
            </a:endParaRPr>
          </a:p>
        </p:txBody>
      </p:sp>
      <p:sp>
        <p:nvSpPr>
          <p:cNvPr id="31746" name="矩形 4"/>
          <p:cNvSpPr/>
          <p:nvPr/>
        </p:nvSpPr>
        <p:spPr>
          <a:xfrm>
            <a:off x="640080" y="1250314"/>
            <a:ext cx="10615295" cy="4231736"/>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zh-CN" sz="2200" b="1" dirty="0">
                <a:solidFill>
                  <a:srgbClr val="093972"/>
                </a:solidFill>
                <a:latin typeface="微软雅黑" panose="020B0503020204020204" charset="-122"/>
                <a:ea typeface="微软雅黑" panose="020B0503020204020204" charset="-122"/>
              </a:rPr>
              <a:t>检索和分类混合调优式框架</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团队</a:t>
            </a:r>
            <a:r>
              <a:rPr lang="en-US" altLang="zh-CN" sz="2200" dirty="0">
                <a:latin typeface="微软雅黑" panose="020B0503020204020204" charset="-122"/>
                <a:ea typeface="微软雅黑" panose="020B0503020204020204" charset="-122"/>
              </a:rPr>
              <a:t>1</a:t>
            </a:r>
          </a:p>
          <a:p>
            <a:pPr marL="1257300" lvl="2" indent="-342900">
              <a:buFont typeface="Arial" panose="020B0604020202020204" pitchFamily="34" charset="0"/>
              <a:buChar char="•"/>
            </a:pPr>
            <a:r>
              <a:rPr lang="zh-CN" altLang="en-US" sz="1600" dirty="0">
                <a:latin typeface="微软雅黑" panose="020B0503020204020204" charset="-122"/>
                <a:ea typeface="微软雅黑" panose="020B0503020204020204" charset="-122"/>
              </a:rPr>
              <a:t>检索</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匹配</a:t>
            </a:r>
            <a:endParaRPr lang="en-US" altLang="zh-CN" sz="1600" dirty="0">
              <a:latin typeface="微软雅黑" panose="020B0503020204020204" charset="-122"/>
              <a:ea typeface="微软雅黑" panose="020B0503020204020204" charset="-122"/>
            </a:endParaRPr>
          </a:p>
          <a:p>
            <a:pPr marL="1257300" lvl="2" indent="-342900">
              <a:buFont typeface="Arial" panose="020B0604020202020204" pitchFamily="34" charset="0"/>
              <a:buChar char="•"/>
            </a:pPr>
            <a:r>
              <a:rPr lang="zh-CN" altLang="zh-CN" sz="1600" dirty="0">
                <a:latin typeface="微软雅黑" panose="020B0503020204020204" charset="-122"/>
                <a:ea typeface="微软雅黑" panose="020B0503020204020204" charset="-122"/>
              </a:rPr>
              <a:t>多任务多标签分类</a:t>
            </a:r>
            <a:endParaRPr lang="en-US" altLang="zh-CN" sz="1600" dirty="0">
              <a:latin typeface="微软雅黑" panose="020B0503020204020204" charset="-122"/>
              <a:ea typeface="微软雅黑" panose="020B0503020204020204" charset="-122"/>
            </a:endParaRPr>
          </a:p>
          <a:p>
            <a:pPr marL="1257300" lvl="2" indent="-342900">
              <a:buFont typeface="Arial" panose="020B0604020202020204" pitchFamily="34" charset="0"/>
              <a:buChar char="•"/>
            </a:pPr>
            <a:r>
              <a:rPr lang="zh-CN" altLang="en-US" sz="1600" dirty="0">
                <a:latin typeface="微软雅黑" panose="020B0503020204020204" charset="-122"/>
                <a:ea typeface="微软雅黑" panose="020B0503020204020204" charset="-122"/>
              </a:rPr>
              <a:t>优质数据分类</a:t>
            </a:r>
            <a:endParaRPr lang="en-US" altLang="zh-CN" sz="1600" dirty="0">
              <a:latin typeface="微软雅黑" panose="020B0503020204020204" charset="-122"/>
              <a:ea typeface="微软雅黑" panose="020B0503020204020204" charset="-122"/>
            </a:endParaRPr>
          </a:p>
          <a:p>
            <a:pPr marL="1257300" lvl="2" indent="-342900">
              <a:buFont typeface="Arial" panose="020B0604020202020204" pitchFamily="34" charset="0"/>
              <a:buChar char="•"/>
            </a:pPr>
            <a:r>
              <a:rPr lang="zh-CN" altLang="zh-CN" sz="1600" dirty="0">
                <a:latin typeface="微软雅黑" panose="020B0503020204020204" charset="-122"/>
                <a:ea typeface="微软雅黑" panose="020B0503020204020204" charset="-122"/>
              </a:rPr>
              <a:t>投票策略融合</a:t>
            </a:r>
            <a:endParaRPr lang="en-US" altLang="zh-CN" sz="1600" dirty="0">
              <a:latin typeface="微软雅黑" panose="020B0503020204020204" charset="-122"/>
              <a:ea typeface="微软雅黑" panose="020B0503020204020204" charset="-122"/>
            </a:endParaRPr>
          </a:p>
          <a:p>
            <a:pPr marL="800100" lvl="1" indent="-342900">
              <a:buFont typeface="Wingdings" panose="05000000000000000000" pitchFamily="2" charset="2"/>
              <a:buChar char="n"/>
            </a:pPr>
            <a:r>
              <a:rPr lang="zh-CN" altLang="en-US" sz="2200" dirty="0">
                <a:latin typeface="微软雅黑" panose="020B0503020204020204" charset="-122"/>
                <a:ea typeface="微软雅黑" panose="020B0503020204020204" charset="-122"/>
              </a:rPr>
              <a:t>团队</a:t>
            </a:r>
            <a:r>
              <a:rPr lang="en-US" altLang="zh-CN" sz="2200" dirty="0">
                <a:latin typeface="微软雅黑" panose="020B0503020204020204" charset="-122"/>
                <a:ea typeface="微软雅黑" panose="020B0503020204020204" charset="-122"/>
              </a:rPr>
              <a:t>2</a:t>
            </a:r>
          </a:p>
          <a:p>
            <a:pPr marL="1257300" lvl="2" indent="-342900">
              <a:buFont typeface="Arial" panose="020B0604020202020204" pitchFamily="34" charset="0"/>
              <a:buChar char="•"/>
            </a:pPr>
            <a:r>
              <a:rPr lang="zh-CN" altLang="zh-CN" sz="1600" dirty="0">
                <a:latin typeface="微软雅黑" panose="020B0503020204020204" charset="-122"/>
                <a:ea typeface="微软雅黑" panose="020B0503020204020204" charset="-122"/>
              </a:rPr>
              <a:t>基于召回</a:t>
            </a:r>
            <a:r>
              <a:rPr lang="en-US" altLang="zh-CN" sz="1600" dirty="0">
                <a:latin typeface="微软雅黑" panose="020B0503020204020204" charset="-122"/>
                <a:ea typeface="微软雅黑" panose="020B0503020204020204" charset="-122"/>
              </a:rPr>
              <a:t>+</a:t>
            </a:r>
            <a:r>
              <a:rPr lang="zh-CN" altLang="zh-CN" sz="1600" dirty="0">
                <a:latin typeface="微软雅黑" panose="020B0503020204020204" charset="-122"/>
                <a:ea typeface="微软雅黑" panose="020B0503020204020204" charset="-122"/>
              </a:rPr>
              <a:t>精排的意图选择模块</a:t>
            </a:r>
            <a:endParaRPr lang="en-US" altLang="zh-CN" sz="1600" dirty="0">
              <a:latin typeface="微软雅黑" panose="020B0503020204020204" charset="-122"/>
              <a:ea typeface="微软雅黑" panose="020B0503020204020204" charset="-122"/>
            </a:endParaRPr>
          </a:p>
          <a:p>
            <a:pPr marL="1257300" lvl="2" indent="-342900">
              <a:buFont typeface="Arial" panose="020B0604020202020204" pitchFamily="34" charset="0"/>
              <a:buChar char="•"/>
            </a:pPr>
            <a:r>
              <a:rPr lang="zh-CN" altLang="zh-CN" sz="1600" dirty="0">
                <a:latin typeface="微软雅黑" panose="020B0503020204020204" charset="-122"/>
                <a:ea typeface="微软雅黑" panose="020B0503020204020204" charset="-122"/>
              </a:rPr>
              <a:t>基于篇章分类的文章排序模型</a:t>
            </a:r>
            <a:endParaRPr lang="en-US" altLang="zh-CN" sz="1600" dirty="0">
              <a:latin typeface="微软雅黑" panose="020B0503020204020204" charset="-122"/>
              <a:ea typeface="微软雅黑" panose="020B0503020204020204" charset="-122"/>
            </a:endParaRPr>
          </a:p>
          <a:p>
            <a:pPr marL="1257300" lvl="2" indent="-342900">
              <a:buFont typeface="Arial" panose="020B0604020202020204" pitchFamily="34" charset="0"/>
              <a:buChar char="•"/>
            </a:pPr>
            <a:endParaRPr lang="en-US" altLang="zh-CN" sz="1600"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创新点</a:t>
            </a:r>
            <a:endParaRPr lang="en-US" altLang="zh-CN" sz="2200" b="1" dirty="0">
              <a:solidFill>
                <a:srgbClr val="093972"/>
              </a:solidFill>
              <a:latin typeface="微软雅黑" panose="020B0503020204020204" charset="-122"/>
              <a:ea typeface="微软雅黑" panose="020B0503020204020204" charset="-122"/>
            </a:endParaRPr>
          </a:p>
          <a:p>
            <a:pPr marL="742950" lvl="1" indent="-34290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多种方式融合使用，</a:t>
            </a:r>
            <a:r>
              <a:rPr lang="zh-CN" altLang="en-US" sz="2200" b="1" dirty="0">
                <a:latin typeface="微软雅黑" panose="020B0503020204020204" charset="-122"/>
                <a:ea typeface="微软雅黑" panose="020B0503020204020204" charset="-122"/>
              </a:rPr>
              <a:t>集成优点</a:t>
            </a:r>
            <a:endParaRPr lang="en-US" altLang="zh-CN" sz="2200" b="1" dirty="0">
              <a:latin typeface="微软雅黑" panose="020B0503020204020204" charset="-122"/>
              <a:ea typeface="微软雅黑" panose="020B0503020204020204" charset="-122"/>
            </a:endParaRPr>
          </a:p>
          <a:p>
            <a:pPr marL="742950" lvl="1" indent="-34290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多种</a:t>
            </a:r>
            <a:r>
              <a:rPr lang="en-US" altLang="zh-CN" sz="2200" dirty="0">
                <a:latin typeface="微软雅黑" panose="020B0503020204020204" charset="-122"/>
                <a:ea typeface="微软雅黑" panose="020B0503020204020204" charset="-122"/>
              </a:rPr>
              <a:t>tricks</a:t>
            </a:r>
            <a:r>
              <a:rPr lang="zh-CN" altLang="zh-CN" sz="2200" b="1" dirty="0">
                <a:latin typeface="微软雅黑" panose="020B0503020204020204" charset="-122"/>
                <a:ea typeface="微软雅黑" panose="020B0503020204020204" charset="-122"/>
              </a:rPr>
              <a:t>增强</a:t>
            </a:r>
            <a:r>
              <a:rPr lang="zh-CN" altLang="zh-CN" sz="2200" dirty="0">
                <a:latin typeface="微软雅黑" panose="020B0503020204020204" charset="-122"/>
                <a:ea typeface="微软雅黑" panose="020B0503020204020204" charset="-122"/>
              </a:rPr>
              <a:t>模型的</a:t>
            </a:r>
            <a:r>
              <a:rPr lang="zh-CN" altLang="zh-CN" sz="2200" b="1" dirty="0">
                <a:latin typeface="微软雅黑" panose="020B0503020204020204" charset="-122"/>
                <a:ea typeface="微软雅黑" panose="020B0503020204020204" charset="-122"/>
              </a:rPr>
              <a:t>泛化能力</a:t>
            </a:r>
            <a:endParaRPr lang="en-US" altLang="zh-CN" sz="2200" b="1"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5842763" y="1074141"/>
            <a:ext cx="5271770" cy="2371090"/>
          </a:xfrm>
          <a:prstGeom prst="rect">
            <a:avLst/>
          </a:prstGeom>
          <a:noFill/>
          <a:ln>
            <a:noFill/>
          </a:ln>
        </p:spPr>
      </p:pic>
      <p:pic>
        <p:nvPicPr>
          <p:cNvPr id="7" name="图片 6"/>
          <p:cNvPicPr>
            <a:picLocks noChangeAspect="1"/>
          </p:cNvPicPr>
          <p:nvPr/>
        </p:nvPicPr>
        <p:blipFill>
          <a:blip r:embed="rId5"/>
          <a:stretch>
            <a:fillRect/>
          </a:stretch>
        </p:blipFill>
        <p:spPr>
          <a:xfrm>
            <a:off x="6096000" y="3429000"/>
            <a:ext cx="5018533" cy="2997286"/>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57835"/>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任务二：段落级答案检索</a:t>
            </a:r>
            <a:endParaRPr lang="en-US" altLang="zh-CN" sz="2800" b="1" dirty="0">
              <a:solidFill>
                <a:srgbClr val="05376C"/>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4"/>
          <a:stretch>
            <a:fillRect/>
          </a:stretch>
        </p:blipFill>
        <p:spPr>
          <a:xfrm>
            <a:off x="6669465" y="1214076"/>
            <a:ext cx="4961164" cy="1742745"/>
          </a:xfrm>
          <a:prstGeom prst="rect">
            <a:avLst/>
          </a:prstGeom>
        </p:spPr>
      </p:pic>
      <p:pic>
        <p:nvPicPr>
          <p:cNvPr id="7" name="图片 6"/>
          <p:cNvPicPr>
            <a:picLocks noChangeAspect="1"/>
          </p:cNvPicPr>
          <p:nvPr/>
        </p:nvPicPr>
        <p:blipFill>
          <a:blip r:embed="rId5"/>
          <a:stretch>
            <a:fillRect/>
          </a:stretch>
        </p:blipFill>
        <p:spPr>
          <a:xfrm>
            <a:off x="6348362" y="3019301"/>
            <a:ext cx="5694190" cy="3127352"/>
          </a:xfrm>
          <a:prstGeom prst="rect">
            <a:avLst/>
          </a:prstGeom>
        </p:spPr>
      </p:pic>
      <p:sp>
        <p:nvSpPr>
          <p:cNvPr id="2" name="矩形 4"/>
          <p:cNvSpPr/>
          <p:nvPr/>
        </p:nvSpPr>
        <p:spPr>
          <a:xfrm>
            <a:off x="640081" y="1136018"/>
            <a:ext cx="6170418" cy="5555175"/>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分类</a:t>
            </a:r>
            <a:r>
              <a:rPr lang="en-US" altLang="zh-CN" sz="2200" b="1" dirty="0">
                <a:solidFill>
                  <a:srgbClr val="093972"/>
                </a:solidFill>
                <a:latin typeface="微软雅黑" panose="020B0503020204020204" charset="-122"/>
                <a:ea typeface="微软雅黑" panose="020B0503020204020204" charset="-122"/>
              </a:rPr>
              <a:t>-</a:t>
            </a:r>
            <a:r>
              <a:rPr lang="zh-CN" altLang="en-US" sz="2200" b="1" dirty="0">
                <a:solidFill>
                  <a:srgbClr val="093972"/>
                </a:solidFill>
                <a:latin typeface="微软雅黑" panose="020B0503020204020204" charset="-122"/>
                <a:ea typeface="微软雅黑" panose="020B0503020204020204" charset="-122"/>
              </a:rPr>
              <a:t>重排</a:t>
            </a:r>
            <a:r>
              <a:rPr lang="zh-CN" altLang="zh-CN" sz="2200" b="1" dirty="0">
                <a:solidFill>
                  <a:srgbClr val="093972"/>
                </a:solidFill>
                <a:latin typeface="微软雅黑" panose="020B0503020204020204" charset="-122"/>
                <a:ea typeface="微软雅黑" panose="020B0503020204020204" charset="-122"/>
              </a:rPr>
              <a:t>框架</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预处理：寻找答案</a:t>
            </a:r>
            <a:r>
              <a:rPr lang="zh-CN" altLang="en-US" sz="2200" b="1" u="sng" dirty="0">
                <a:latin typeface="微软雅黑" panose="020B0503020204020204" charset="-122"/>
                <a:ea typeface="微软雅黑" panose="020B0503020204020204" charset="-122"/>
              </a:rPr>
              <a:t>最小覆盖集</a:t>
            </a:r>
            <a:r>
              <a:rPr lang="zh-CN" altLang="en-US" sz="2200" dirty="0">
                <a:latin typeface="微软雅黑" panose="020B0503020204020204" charset="-122"/>
                <a:ea typeface="微软雅黑" panose="020B0503020204020204" charset="-122"/>
              </a:rPr>
              <a:t>，缩小答案范围，构造分类模型（亮点）</a:t>
            </a:r>
            <a:endParaRPr lang="en-US" altLang="zh-CN" sz="16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三阶段框架：召回</a:t>
            </a:r>
            <a:r>
              <a:rPr lang="en-US" altLang="zh-CN" sz="2200" dirty="0">
                <a:latin typeface="微软雅黑" panose="020B0503020204020204" charset="-122"/>
                <a:ea typeface="微软雅黑" panose="020B0503020204020204" charset="-122"/>
              </a:rPr>
              <a:t>-</a:t>
            </a:r>
            <a:r>
              <a:rPr lang="zh-CN" altLang="en-US" sz="2200" dirty="0">
                <a:latin typeface="微软雅黑" panose="020B0503020204020204" charset="-122"/>
                <a:ea typeface="微软雅黑" panose="020B0503020204020204" charset="-122"/>
              </a:rPr>
              <a:t>粗检索</a:t>
            </a:r>
            <a:r>
              <a:rPr lang="en-US" altLang="zh-CN" sz="2200" dirty="0">
                <a:latin typeface="微软雅黑" panose="020B0503020204020204" charset="-122"/>
                <a:ea typeface="微软雅黑" panose="020B0503020204020204" charset="-122"/>
              </a:rPr>
              <a:t>-</a:t>
            </a:r>
            <a:r>
              <a:rPr lang="zh-CN" altLang="en-US" sz="2200" dirty="0">
                <a:latin typeface="微软雅黑" panose="020B0503020204020204" charset="-122"/>
                <a:ea typeface="微软雅黑" panose="020B0503020204020204" charset="-122"/>
              </a:rPr>
              <a:t>细重排</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优点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相同模型结构，</a:t>
            </a:r>
            <a:r>
              <a:rPr lang="zh-CN" altLang="en-US" sz="2200" b="1" dirty="0">
                <a:latin typeface="微软雅黑" panose="020B0503020204020204" charset="-122"/>
                <a:ea typeface="微软雅黑" panose="020B0503020204020204" charset="-122"/>
              </a:rPr>
              <a:t>不同粒度</a:t>
            </a:r>
            <a:r>
              <a:rPr lang="zh-CN" altLang="en-US" sz="2200" dirty="0">
                <a:latin typeface="微软雅黑" panose="020B0503020204020204" charset="-122"/>
                <a:ea typeface="微软雅黑" panose="020B0503020204020204" charset="-122"/>
              </a:rPr>
              <a:t>精排</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模型构成</a:t>
            </a:r>
            <a:r>
              <a:rPr lang="zh-CN" altLang="en-US" sz="2200" b="1" dirty="0">
                <a:latin typeface="微软雅黑" panose="020B0503020204020204" charset="-122"/>
                <a:ea typeface="微软雅黑" panose="020B0503020204020204" charset="-122"/>
              </a:rPr>
              <a:t>简单</a:t>
            </a:r>
            <a:endParaRPr lang="en-US" altLang="zh-CN" sz="2200" b="1"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推理计算</a:t>
            </a:r>
            <a:r>
              <a:rPr lang="zh-CN" altLang="en-US" sz="2200" b="1" dirty="0">
                <a:latin typeface="微软雅黑" panose="020B0503020204020204" charset="-122"/>
                <a:ea typeface="微软雅黑" panose="020B0503020204020204" charset="-122"/>
              </a:rPr>
              <a:t>效率较高</a:t>
            </a:r>
            <a:endParaRPr lang="en-US" altLang="zh-CN" sz="2200" b="1" dirty="0">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缺点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拓展性差，</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数据量不能过大</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分类模型无法应对无标注场景</a:t>
            </a:r>
            <a:endParaRPr lang="en-US" altLang="zh-CN" sz="2200" dirty="0">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绿色航旅logo"/>
          <p:cNvPicPr>
            <a:picLocks noChangeAspect="1"/>
          </p:cNvPicPr>
          <p:nvPr/>
        </p:nvPicPr>
        <p:blipFill>
          <a:blip r:embed="rId3"/>
          <a:stretch>
            <a:fillRect/>
          </a:stretch>
        </p:blipFill>
        <p:spPr>
          <a:xfrm>
            <a:off x="10322560" y="437515"/>
            <a:ext cx="1529715" cy="428625"/>
          </a:xfrm>
          <a:prstGeom prst="rect">
            <a:avLst/>
          </a:prstGeom>
        </p:spPr>
      </p:pic>
      <p:grpSp>
        <p:nvGrpSpPr>
          <p:cNvPr id="4" name="组合 3"/>
          <p:cNvGrpSpPr/>
          <p:nvPr/>
        </p:nvGrpSpPr>
        <p:grpSpPr>
          <a:xfrm>
            <a:off x="0" y="4"/>
            <a:ext cx="11398885" cy="6857996"/>
            <a:chOff x="0" y="0"/>
            <a:chExt cx="17951" cy="10800"/>
          </a:xfrm>
        </p:grpSpPr>
        <p:grpSp>
          <p:nvGrpSpPr>
            <p:cNvPr id="5" name="2820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0" y="0"/>
              <a:ext cx="17768" cy="10800"/>
              <a:chOff x="0" y="4"/>
              <a:chExt cx="11282680" cy="6857996"/>
            </a:xfrm>
          </p:grpSpPr>
          <p:sp>
            <p:nvSpPr>
              <p:cNvPr id="6" name="ïŝľiḓè"/>
              <p:cNvSpPr/>
              <p:nvPr/>
            </p:nvSpPr>
            <p:spPr>
              <a:xfrm>
                <a:off x="0" y="4"/>
                <a:ext cx="4244800" cy="6857996"/>
              </a:xfrm>
              <a:prstGeom prst="homePlate">
                <a:avLst>
                  <a:gd name="adj" fmla="val 50525"/>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p>
            </p:txBody>
          </p:sp>
          <p:grpSp>
            <p:nvGrpSpPr>
              <p:cNvPr id="7" name="iṣlîḍè"/>
              <p:cNvGrpSpPr/>
              <p:nvPr/>
            </p:nvGrpSpPr>
            <p:grpSpPr>
              <a:xfrm>
                <a:off x="4795520" y="1028734"/>
                <a:ext cx="6487160" cy="4163695"/>
                <a:chOff x="3642357" y="1231932"/>
                <a:chExt cx="7601340" cy="4163695"/>
              </a:xfrm>
            </p:grpSpPr>
            <p:sp>
              <p:nvSpPr>
                <p:cNvPr id="15" name="isļidé"/>
                <p:cNvSpPr/>
                <p:nvPr/>
              </p:nvSpPr>
              <p:spPr>
                <a:xfrm>
                  <a:off x="4320198" y="1663732"/>
                  <a:ext cx="6923499" cy="373189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fontScale="32500" lnSpcReduction="10000"/>
                </a:bodyPr>
                <a:lstStyle/>
                <a:p>
                  <a:pPr marL="171450" indent="-171450">
                    <a:lnSpc>
                      <a:spcPct val="150000"/>
                    </a:lnSpc>
                    <a:spcBef>
                      <a:spcPct val="0"/>
                    </a:spcBef>
                    <a:buFont typeface="Arial" panose="020B0604020202020204" pitchFamily="34" charset="0"/>
                    <a:buChar char="•"/>
                  </a:pPr>
                  <a:r>
                    <a:rPr lang="zh-CN" altLang="en-US" sz="8000" dirty="0">
                      <a:solidFill>
                        <a:srgbClr val="4AB148"/>
                      </a:solidFill>
                      <a:latin typeface="微软雅黑" panose="020B0503020204020204" charset="-122"/>
                      <a:ea typeface="微软雅黑" panose="020B0503020204020204" charset="-122"/>
                      <a:sym typeface="+mn-ea"/>
                    </a:rPr>
                    <a:t>中航信移动科技有限公司</a:t>
                  </a:r>
                  <a:r>
                    <a:rPr lang="zh-CN" altLang="en-US" sz="8000" dirty="0">
                      <a:latin typeface="微软雅黑" panose="020B0503020204020204" charset="-122"/>
                      <a:ea typeface="微软雅黑" panose="020B0503020204020204" charset="-122"/>
                      <a:sym typeface="+mn-ea"/>
                    </a:rPr>
                    <a:t>是国资委管理的中央企业——中国民航信息网络股份有限公司（以下简称“</a:t>
                  </a:r>
                  <a:r>
                    <a:rPr lang="zh-CN" altLang="en-US" sz="8000" dirty="0">
                      <a:solidFill>
                        <a:srgbClr val="E7181C"/>
                      </a:solidFill>
                      <a:latin typeface="微软雅黑" panose="020B0503020204020204" charset="-122"/>
                      <a:ea typeface="微软雅黑" panose="020B0503020204020204" charset="-122"/>
                      <a:sym typeface="+mn-ea"/>
                    </a:rPr>
                    <a:t>中国航信</a:t>
                  </a:r>
                  <a:r>
                    <a:rPr lang="zh-CN" altLang="en-US" sz="8000" dirty="0">
                      <a:latin typeface="微软雅黑" panose="020B0503020204020204" charset="-122"/>
                      <a:ea typeface="微软雅黑" panose="020B0503020204020204" charset="-122"/>
                      <a:sym typeface="+mn-ea"/>
                    </a:rPr>
                    <a:t>”）的全资子公司</a:t>
                  </a:r>
                </a:p>
                <a:p>
                  <a:pPr marL="171450" indent="-171450">
                    <a:lnSpc>
                      <a:spcPct val="150000"/>
                    </a:lnSpc>
                    <a:spcBef>
                      <a:spcPct val="0"/>
                    </a:spcBef>
                    <a:buFont typeface="Arial" panose="020B0604020202020204" pitchFamily="34" charset="0"/>
                    <a:buChar char="•"/>
                  </a:pPr>
                  <a:r>
                    <a:rPr lang="en-US" altLang="zh-CN" sz="8000" dirty="0"/>
                    <a:t>国家发改委第二批九家混改试点之一</a:t>
                  </a:r>
                  <a:endParaRPr lang="en-US" altLang="zh-CN" sz="8000" dirty="0">
                    <a:solidFill>
                      <a:srgbClr val="FF0000"/>
                    </a:solidFill>
                  </a:endParaRPr>
                </a:p>
                <a:p>
                  <a:pPr marL="171450" indent="-171450">
                    <a:lnSpc>
                      <a:spcPct val="150000"/>
                    </a:lnSpc>
                    <a:spcBef>
                      <a:spcPct val="0"/>
                    </a:spcBef>
                    <a:buFont typeface="Arial" panose="020B0604020202020204" pitchFamily="34" charset="0"/>
                    <a:buChar char="•"/>
                  </a:pPr>
                  <a:r>
                    <a:rPr lang="en-US" altLang="zh-CN" sz="8000" dirty="0">
                      <a:sym typeface="+mn-ea"/>
                    </a:rPr>
                    <a:t>打造民航出行领域数字化综合服务平台，实现“互联网+民航”的深度融合</a:t>
                  </a:r>
                  <a:endParaRPr lang="en-US" altLang="zh-CN" sz="1200" dirty="0"/>
                </a:p>
                <a:p>
                  <a:pPr marL="171450" indent="-171450">
                    <a:lnSpc>
                      <a:spcPct val="150000"/>
                    </a:lnSpc>
                    <a:spcBef>
                      <a:spcPct val="0"/>
                    </a:spcBef>
                    <a:buFont typeface="Arial" panose="020B0604020202020204" pitchFamily="34" charset="0"/>
                    <a:buChar char="•"/>
                  </a:pPr>
                  <a:r>
                    <a:rPr lang="en-US" altLang="zh-CN" sz="1200" dirty="0"/>
                    <a:t>……</a:t>
                  </a:r>
                </a:p>
              </p:txBody>
            </p:sp>
            <p:sp>
              <p:nvSpPr>
                <p:cNvPr id="16" name="îṩľíḍê"/>
                <p:cNvSpPr txBox="1"/>
                <p:nvPr/>
              </p:nvSpPr>
              <p:spPr bwMode="auto">
                <a:xfrm>
                  <a:off x="3642357" y="1231932"/>
                  <a:ext cx="7269488" cy="562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endParaRPr lang="zh-CN" altLang="en-US" sz="2400" b="1" dirty="0"/>
                </a:p>
              </p:txBody>
            </p:sp>
          </p:grpSp>
          <p:grpSp>
            <p:nvGrpSpPr>
              <p:cNvPr id="8" name="îsḻíḑè"/>
              <p:cNvGrpSpPr/>
              <p:nvPr/>
            </p:nvGrpSpPr>
            <p:grpSpPr>
              <a:xfrm>
                <a:off x="1475248" y="2168447"/>
                <a:ext cx="3485602" cy="2927392"/>
                <a:chOff x="1127448" y="1664803"/>
                <a:chExt cx="4844146" cy="4068453"/>
              </a:xfrm>
            </p:grpSpPr>
            <p:sp>
              <p:nvSpPr>
                <p:cNvPr id="9" name="íṩ1íḍê"/>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a:p>
              </p:txBody>
            </p:sp>
            <p:sp>
              <p:nvSpPr>
                <p:cNvPr id="10" name="î$ḷïḋè"/>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a:p>
              </p:txBody>
            </p:sp>
            <p:sp>
              <p:nvSpPr>
                <p:cNvPr id="11" name="íṧḷïďe"/>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a:p>
              </p:txBody>
            </p:sp>
            <p:sp>
              <p:nvSpPr>
                <p:cNvPr id="12" name="îŝḷiḋê"/>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a:p>
              </p:txBody>
            </p:sp>
            <p:sp>
              <p:nvSpPr>
                <p:cNvPr id="13" name="ï$ḷïḑ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a:p>
              </p:txBody>
            </p:sp>
            <p:sp>
              <p:nvSpPr>
                <p:cNvPr id="14" name="ïS1ïḍê"/>
                <p:cNvSpPr/>
                <p:nvPr/>
              </p:nvSpPr>
              <p:spPr bwMode="auto">
                <a:xfrm>
                  <a:off x="1354535" y="1877277"/>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4"/>
                  <a:stretch>
                    <a:fillRect l="-358" t="-5" r="-355" b="-5"/>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a:solidFill>
                      <a:schemeClr val="lt1"/>
                    </a:solidFill>
                  </a:endParaRPr>
                </a:p>
              </p:txBody>
            </p:sp>
          </p:grpSp>
        </p:grpSp>
        <p:pic>
          <p:nvPicPr>
            <p:cNvPr id="3" name="图片 2"/>
            <p:cNvPicPr>
              <a:picLocks noChangeAspect="1"/>
            </p:cNvPicPr>
            <p:nvPr/>
          </p:nvPicPr>
          <p:blipFill>
            <a:blip r:embed="rId5"/>
            <a:stretch>
              <a:fillRect/>
            </a:stretch>
          </p:blipFill>
          <p:spPr>
            <a:xfrm>
              <a:off x="11783" y="8320"/>
              <a:ext cx="2441" cy="1414"/>
            </a:xfrm>
            <a:prstGeom prst="rect">
              <a:avLst/>
            </a:prstGeom>
          </p:spPr>
        </p:pic>
        <p:sp>
          <p:nvSpPr>
            <p:cNvPr id="18" name="文本框 17"/>
            <p:cNvSpPr txBox="1"/>
            <p:nvPr/>
          </p:nvSpPr>
          <p:spPr>
            <a:xfrm>
              <a:off x="8877" y="7316"/>
              <a:ext cx="2640" cy="7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376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传统企业   </a:t>
              </a:r>
              <a:r>
                <a:rPr kumimoji="0" lang="zh-CN" altLang="en-US" sz="16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     </a:t>
              </a:r>
              <a:r>
                <a:rPr kumimoji="0" lang="zh-CN" altLang="en-US" sz="1600" b="0"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                 </a:t>
              </a:r>
            </a:p>
          </p:txBody>
        </p:sp>
        <p:sp>
          <p:nvSpPr>
            <p:cNvPr id="21" name="文本框 20"/>
            <p:cNvSpPr txBox="1"/>
            <p:nvPr/>
          </p:nvSpPr>
          <p:spPr>
            <a:xfrm>
              <a:off x="15311" y="7316"/>
              <a:ext cx="2640" cy="7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3765" rtl="0" fontAlgn="auto" latinLnBrk="0" hangingPunct="0">
                <a:lnSpc>
                  <a:spcPct val="100000"/>
                </a:lnSpc>
                <a:spcBef>
                  <a:spcPts val="0"/>
                </a:spcBef>
                <a:spcAft>
                  <a:spcPts val="0"/>
                </a:spcAft>
                <a:buClrTx/>
                <a:buSzTx/>
                <a:buFontTx/>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互联网</a:t>
              </a:r>
              <a:r>
                <a:rPr kumimoji="0" lang="zh-CN" altLang="en-US" sz="24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 </a:t>
              </a:r>
              <a:r>
                <a:rPr kumimoji="0" lang="zh-CN" altLang="en-US" sz="16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        </a:t>
              </a:r>
              <a:r>
                <a:rPr kumimoji="0" lang="zh-CN" altLang="en-US" sz="1600" b="0"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                </a:t>
              </a:r>
            </a:p>
          </p:txBody>
        </p:sp>
        <p:sp>
          <p:nvSpPr>
            <p:cNvPr id="20" name="文本框 19"/>
            <p:cNvSpPr txBox="1"/>
            <p:nvPr/>
          </p:nvSpPr>
          <p:spPr>
            <a:xfrm>
              <a:off x="12543" y="7316"/>
              <a:ext cx="1205" cy="822"/>
            </a:xfrm>
            <a:prstGeom prst="rect">
              <a:avLst/>
            </a:prstGeom>
            <a:noFill/>
          </p:spPr>
          <p:txBody>
            <a:bodyPr wrap="square" rtlCol="0" anchor="t">
              <a:spAutoFit/>
            </a:bodyPr>
            <a:lstStyle/>
            <a:p>
              <a:r>
                <a:rPr lang="zh-CN" altLang="en-US" sz="2800" b="1" dirty="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Segoe UI" panose="020B0502040204020203"/>
                </a:rPr>
                <a:t>＋</a:t>
              </a:r>
            </a:p>
          </p:txBody>
        </p:sp>
      </p:grpSp>
      <p:sp>
        <p:nvSpPr>
          <p:cNvPr id="2" name="标题 1"/>
          <p:cNvSpPr>
            <a:spLocks noGrp="1"/>
          </p:cNvSpPr>
          <p:nvPr>
            <p:ph type="title"/>
          </p:nvPr>
        </p:nvSpPr>
        <p:spPr/>
        <p:txBody>
          <a:bodyPr/>
          <a:lstStyle/>
          <a:p>
            <a:r>
              <a:rPr lang="zh-CN" altLang="en-US" dirty="0"/>
              <a:t>中航信移动科技有限公司</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6736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任务二：段落级答案检索</a:t>
            </a:r>
            <a:endParaRPr lang="en-US" altLang="zh-CN" sz="2800" b="1" dirty="0">
              <a:solidFill>
                <a:srgbClr val="05376C"/>
              </a:solidFill>
              <a:latin typeface="微软雅黑" panose="020B0503020204020204" charset="-122"/>
              <a:ea typeface="微软雅黑" panose="020B0503020204020204" charset="-122"/>
            </a:endParaRPr>
          </a:p>
        </p:txBody>
      </p:sp>
      <p:sp>
        <p:nvSpPr>
          <p:cNvPr id="2" name="矩形 4"/>
          <p:cNvSpPr/>
          <p:nvPr/>
        </p:nvSpPr>
        <p:spPr>
          <a:xfrm>
            <a:off x="640081" y="1250314"/>
            <a:ext cx="5921036" cy="3862404"/>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en-US" altLang="zh-CN" sz="2200" b="1" dirty="0">
                <a:solidFill>
                  <a:srgbClr val="093972"/>
                </a:solidFill>
                <a:latin typeface="微软雅黑" panose="020B0503020204020204" charset="-122"/>
                <a:ea typeface="微软雅黑" panose="020B0503020204020204" charset="-122"/>
              </a:rPr>
              <a:t>Task1+</a:t>
            </a:r>
            <a:r>
              <a:rPr lang="zh-CN" altLang="en-US" sz="2200" b="1" dirty="0">
                <a:solidFill>
                  <a:srgbClr val="093972"/>
                </a:solidFill>
                <a:latin typeface="微软雅黑" panose="020B0503020204020204" charset="-122"/>
                <a:ea typeface="微软雅黑" panose="020B0503020204020204" charset="-122"/>
              </a:rPr>
              <a:t>相似度</a:t>
            </a:r>
            <a:r>
              <a:rPr lang="zh-CN" altLang="zh-CN" sz="2200" b="1" dirty="0">
                <a:solidFill>
                  <a:srgbClr val="093972"/>
                </a:solidFill>
                <a:latin typeface="微软雅黑" panose="020B0503020204020204" charset="-122"/>
                <a:ea typeface="微软雅黑" panose="020B0503020204020204" charset="-122"/>
              </a:rPr>
              <a:t>框架</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b="1" dirty="0">
                <a:latin typeface="微软雅黑" panose="020B0503020204020204" charset="-122"/>
                <a:ea typeface="微软雅黑" panose="020B0503020204020204" charset="-122"/>
              </a:rPr>
              <a:t>句子相似计算</a:t>
            </a:r>
            <a:r>
              <a:rPr lang="zh-CN" altLang="en-US" sz="2200" dirty="0">
                <a:latin typeface="微软雅黑" panose="020B0503020204020204" charset="-122"/>
                <a:ea typeface="微软雅黑" panose="020B0503020204020204" charset="-122"/>
              </a:rPr>
              <a:t>：使用</a:t>
            </a:r>
            <a:r>
              <a:rPr lang="en-US" altLang="zh-CN" sz="2200" dirty="0" err="1">
                <a:latin typeface="微软雅黑" panose="020B0503020204020204" charset="-122"/>
                <a:ea typeface="微软雅黑" panose="020B0503020204020204" charset="-122"/>
              </a:rPr>
              <a:t>SimCSE</a:t>
            </a:r>
            <a:r>
              <a:rPr lang="zh-CN" altLang="en-US" sz="2200" dirty="0">
                <a:latin typeface="微软雅黑" panose="020B0503020204020204" charset="-122"/>
                <a:ea typeface="微软雅黑" panose="020B0503020204020204" charset="-122"/>
              </a:rPr>
              <a:t>方法计算</a:t>
            </a:r>
            <a:r>
              <a:rPr lang="en-US" altLang="zh-CN" sz="2200" dirty="0">
                <a:latin typeface="微软雅黑" panose="020B0503020204020204" charset="-122"/>
                <a:ea typeface="微软雅黑" panose="020B0503020204020204" charset="-122"/>
              </a:rPr>
              <a:t>question</a:t>
            </a:r>
            <a:r>
              <a:rPr lang="zh-CN" altLang="en-US" sz="2200" dirty="0">
                <a:latin typeface="微软雅黑" panose="020B0503020204020204" charset="-122"/>
                <a:ea typeface="微软雅黑" panose="020B0503020204020204" charset="-122"/>
              </a:rPr>
              <a:t>和训练集数据相似性</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b="1" dirty="0">
                <a:latin typeface="微软雅黑" panose="020B0503020204020204" charset="-122"/>
                <a:ea typeface="微软雅黑" panose="020B0503020204020204" charset="-122"/>
              </a:rPr>
              <a:t>段落加权</a:t>
            </a:r>
            <a:r>
              <a:rPr lang="en-US" altLang="zh-CN" sz="2200" b="1" dirty="0">
                <a:latin typeface="微软雅黑" panose="020B0503020204020204" charset="-122"/>
                <a:ea typeface="微软雅黑" panose="020B0503020204020204" charset="-122"/>
              </a:rPr>
              <a:t>&amp;</a:t>
            </a:r>
            <a:r>
              <a:rPr lang="zh-CN" altLang="en-US" sz="2200" b="1" dirty="0">
                <a:latin typeface="微软雅黑" panose="020B0503020204020204" charset="-122"/>
                <a:ea typeface="微软雅黑" panose="020B0503020204020204" charset="-122"/>
              </a:rPr>
              <a:t>统计排</a:t>
            </a:r>
            <a:r>
              <a:rPr lang="zh-CN" altLang="en-US" sz="2200" dirty="0">
                <a:latin typeface="微软雅黑" panose="020B0503020204020204" charset="-122"/>
                <a:ea typeface="微软雅黑" panose="020B0503020204020204" charset="-122"/>
              </a:rPr>
              <a:t>序：基于度量、段落排序、句子相似度重新进行综合排序</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000" dirty="0"/>
          </a:p>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优点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任务一到任务二衔接自然合理</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相似度方法代价小，可扩展性强</a:t>
            </a:r>
            <a:endParaRPr lang="en-US" altLang="zh-CN" sz="22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4"/>
          <a:stretch>
            <a:fillRect/>
          </a:stretch>
        </p:blipFill>
        <p:spPr>
          <a:xfrm>
            <a:off x="6669465" y="1152812"/>
            <a:ext cx="5308947" cy="4879856"/>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9778" y="2757059"/>
            <a:ext cx="5087321" cy="2523449"/>
          </a:xfrm>
          <a:prstGeom prst="rect">
            <a:avLst/>
          </a:prstGeom>
          <a:noFill/>
          <a:ln>
            <a:noFill/>
          </a:ln>
        </p:spPr>
      </p:pic>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35965" y="46736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任务三：细粒度文本答案抽取</a:t>
            </a:r>
            <a:endParaRPr lang="en-US" altLang="zh-CN" sz="2800" b="1" dirty="0">
              <a:solidFill>
                <a:srgbClr val="05376C"/>
              </a:solidFill>
              <a:latin typeface="微软雅黑" panose="020B0503020204020204" charset="-122"/>
              <a:ea typeface="微软雅黑" panose="020B0503020204020204" charset="-122"/>
            </a:endParaRPr>
          </a:p>
        </p:txBody>
      </p:sp>
      <p:sp>
        <p:nvSpPr>
          <p:cNvPr id="2" name="矩形 4"/>
          <p:cNvSpPr/>
          <p:nvPr/>
        </p:nvSpPr>
        <p:spPr>
          <a:xfrm>
            <a:off x="640081" y="1250314"/>
            <a:ext cx="9572698" cy="5110823"/>
          </a:xfrm>
          <a:prstGeom prst="rect">
            <a:avLst/>
          </a:prstGeom>
          <a:noFill/>
          <a:ln w="9525">
            <a:noFill/>
          </a:ln>
        </p:spPr>
        <p:txBody>
          <a:bodyPr wrap="square" anchor="t">
            <a:spAutoFit/>
          </a:bodyPr>
          <a:lstStyle/>
          <a:p>
            <a:pPr marL="285750" indent="-285750">
              <a:lnSpc>
                <a:spcPct val="150000"/>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任务数据特点：</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多段落组合回答问题，召回率要求高</a:t>
            </a:r>
            <a:endParaRPr lang="en-US" altLang="zh-CN" sz="2200"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与任务二关联密切</a:t>
            </a:r>
            <a:endParaRPr lang="en-US" altLang="zh-CN" sz="22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常见方法：</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以任务二段落直接作为任务三答案</a:t>
            </a:r>
            <a:endParaRPr lang="en-US" altLang="zh-CN" sz="2200"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将同一段落文本按原句子顺序合并</a:t>
            </a:r>
            <a:endParaRPr lang="en-US" altLang="zh-CN" sz="2200"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zh-CN" sz="2200" dirty="0">
                <a:latin typeface="微软雅黑" panose="020B0503020204020204" charset="-122"/>
                <a:ea typeface="微软雅黑" panose="020B0503020204020204" charset="-122"/>
              </a:rPr>
              <a:t>基于</a:t>
            </a:r>
            <a:r>
              <a:rPr lang="zh-CN" altLang="en-US" sz="2200" dirty="0">
                <a:latin typeface="微软雅黑" panose="020B0503020204020204" charset="-122"/>
                <a:ea typeface="微软雅黑" panose="020B0503020204020204" charset="-122"/>
              </a:rPr>
              <a:t>机器阅读理解</a:t>
            </a:r>
            <a:r>
              <a:rPr lang="zh-CN" altLang="zh-CN" sz="2200" dirty="0">
                <a:latin typeface="微软雅黑" panose="020B0503020204020204" charset="-122"/>
                <a:ea typeface="微软雅黑" panose="020B0503020204020204" charset="-122"/>
              </a:rPr>
              <a:t>模型</a:t>
            </a:r>
            <a:r>
              <a:rPr lang="zh-CN" altLang="en-US" sz="2200" dirty="0">
                <a:latin typeface="微软雅黑" panose="020B0503020204020204" charset="-122"/>
                <a:ea typeface="微软雅黑" panose="020B0503020204020204" charset="-122"/>
              </a:rPr>
              <a:t>确定答案区间</a:t>
            </a:r>
            <a:endParaRPr lang="en-US" altLang="zh-CN" sz="22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分析：</a:t>
            </a: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检索确定段落</a:t>
            </a:r>
            <a:endParaRPr lang="en-US" altLang="zh-CN" sz="2200"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阅读理解模型通过语义确定答案区间，扩展性迁移性较强</a:t>
            </a:r>
            <a:endParaRPr lang="en-US" altLang="zh-CN" sz="2200" dirty="0">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25170" y="437515"/>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主要发现和创新点</a:t>
            </a:r>
            <a:endParaRPr lang="en-US" altLang="zh-CN" sz="2800" b="1" dirty="0">
              <a:solidFill>
                <a:srgbClr val="05376C"/>
              </a:solidFill>
              <a:latin typeface="微软雅黑" panose="020B0503020204020204" charset="-122"/>
              <a:ea typeface="微软雅黑" panose="020B0503020204020204" charset="-122"/>
            </a:endParaRPr>
          </a:p>
        </p:txBody>
      </p:sp>
      <p:sp>
        <p:nvSpPr>
          <p:cNvPr id="31746" name="矩形 4"/>
          <p:cNvSpPr/>
          <p:nvPr/>
        </p:nvSpPr>
        <p:spPr>
          <a:xfrm>
            <a:off x="548005" y="2009383"/>
            <a:ext cx="4546509" cy="2169633"/>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数据特征</a:t>
            </a:r>
            <a:endParaRPr lang="en-US" altLang="zh-CN"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存在段落、答案重复情况</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异类问题间答案区分度高</a:t>
            </a:r>
            <a:endParaRPr lang="en-US" altLang="zh-CN" sz="2200" dirty="0">
              <a:latin typeface="微软雅黑" panose="020B0503020204020204" charset="-122"/>
              <a:ea typeface="微软雅黑" panose="020B0503020204020204" charset="-122"/>
            </a:endParaRPr>
          </a:p>
        </p:txBody>
      </p:sp>
      <p:sp>
        <p:nvSpPr>
          <p:cNvPr id="2" name="矩形 4"/>
          <p:cNvSpPr/>
          <p:nvPr/>
        </p:nvSpPr>
        <p:spPr>
          <a:xfrm>
            <a:off x="6246369" y="1969904"/>
            <a:ext cx="5307648" cy="3862404"/>
          </a:xfrm>
          <a:prstGeom prst="rect">
            <a:avLst/>
          </a:prstGeom>
          <a:noFill/>
          <a:ln w="9525">
            <a:noFill/>
          </a:ln>
        </p:spPr>
        <p:txBody>
          <a:bodyPr wrap="square" anchor="t">
            <a:spAutoFit/>
          </a:bodyPr>
          <a:lstStyle/>
          <a:p>
            <a:pPr marL="285750" indent="-285750">
              <a:lnSpc>
                <a:spcPts val="3275"/>
              </a:lnSpc>
              <a:buFont typeface="Wingdings" panose="05000000000000000000" pitchFamily="2" charset="2"/>
              <a:buChar char="n"/>
            </a:pPr>
            <a:r>
              <a:rPr lang="zh-CN" altLang="en-US" sz="2200" b="1" dirty="0">
                <a:solidFill>
                  <a:srgbClr val="093972"/>
                </a:solidFill>
                <a:latin typeface="微软雅黑" panose="020B0503020204020204" charset="-122"/>
                <a:ea typeface="微软雅黑" panose="020B0503020204020204" charset="-122"/>
              </a:rPr>
              <a:t>使用策略</a:t>
            </a:r>
            <a:endParaRPr lang="en-US" altLang="zh-CN"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en-US" altLang="zh-CN" sz="2200" b="1" dirty="0">
              <a:solidFill>
                <a:srgbClr val="093972"/>
              </a:solidFill>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数据重构</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分类进行粗粒度检索</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多种重排策略</a:t>
            </a: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endParaRPr lang="en-US" altLang="zh-CN" sz="2200" dirty="0">
              <a:latin typeface="微软雅黑" panose="020B0503020204020204" charset="-122"/>
              <a:ea typeface="微软雅黑" panose="020B0503020204020204" charset="-122"/>
            </a:endParaRPr>
          </a:p>
          <a:p>
            <a:pPr marL="742950" lvl="1" indent="-285750">
              <a:lnSpc>
                <a:spcPts val="3275"/>
              </a:lnSpc>
              <a:buFont typeface="Wingdings" panose="05000000000000000000" pitchFamily="2" charset="2"/>
              <a:buChar char="n"/>
            </a:pPr>
            <a:r>
              <a:rPr lang="zh-CN" altLang="en-US" sz="2200" dirty="0">
                <a:latin typeface="微软雅黑" panose="020B0503020204020204" charset="-122"/>
                <a:ea typeface="微软雅黑" panose="020B0503020204020204" charset="-122"/>
              </a:rPr>
              <a:t>结合不同粒度任务</a:t>
            </a:r>
            <a:endParaRPr lang="en-US" altLang="zh-CN" sz="2200" dirty="0">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648585" y="468948"/>
            <a:ext cx="1733550" cy="768350"/>
          </a:xfrm>
          <a:prstGeom prst="rect">
            <a:avLst/>
          </a:prstGeom>
          <a:noFill/>
        </p:spPr>
        <p:txBody>
          <a:bodyPr wrap="square" lIns="0" rtlCol="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a:solidFill>
                  <a:schemeClr val="tx1">
                    <a:lumMod val="85000"/>
                    <a:lumOff val="15000"/>
                  </a:schemeClr>
                </a:solidFill>
                <a:ea typeface="汉仪旗黑-85S" panose="00020600040101010101" pitchFamily="18" charset="-122"/>
                <a:sym typeface="Arial" panose="020B0604020202020204" pitchFamily="34" charset="0"/>
              </a:rPr>
              <a:t>目录</a:t>
            </a:r>
          </a:p>
        </p:txBody>
      </p:sp>
      <p:sp>
        <p:nvSpPr>
          <p:cNvPr id="6148" name="矩形 10"/>
          <p:cNvSpPr/>
          <p:nvPr/>
        </p:nvSpPr>
        <p:spPr>
          <a:xfrm>
            <a:off x="7901305" y="2261235"/>
            <a:ext cx="4149725" cy="1863725"/>
          </a:xfrm>
          <a:prstGeom prst="rect">
            <a:avLst/>
          </a:prstGeom>
          <a:noFill/>
          <a:ln w="9525">
            <a:noFill/>
          </a:ln>
        </p:spPr>
        <p:txBody>
          <a:bodyPr wrap="square" anchor="t">
            <a:spAutoFit/>
          </a:bodyPr>
          <a:lstStyle/>
          <a:p>
            <a:pPr algn="ctr" defTabSz="0" eaLnBrk="0" hangingPunct="0">
              <a:lnSpc>
                <a:spcPct val="160000"/>
              </a:lnSpc>
              <a:tabLst>
                <a:tab pos="0" algn="l"/>
              </a:tabLst>
            </a:pPr>
            <a:r>
              <a:rPr lang="zh-CN" altLang="en-US" sz="3600" b="1" dirty="0">
                <a:solidFill>
                  <a:srgbClr val="093972"/>
                </a:solidFill>
                <a:latin typeface="微软雅黑" panose="020B0503020204020204" charset="-122"/>
                <a:ea typeface="微软雅黑" panose="020B0503020204020204" charset="-122"/>
              </a:rPr>
              <a:t>航旅纵横-领域知识问答测评</a:t>
            </a:r>
          </a:p>
        </p:txBody>
      </p:sp>
      <p:sp>
        <p:nvSpPr>
          <p:cNvPr id="6149" name="矩形 13"/>
          <p:cNvSpPr/>
          <p:nvPr/>
        </p:nvSpPr>
        <p:spPr>
          <a:xfrm>
            <a:off x="278130" y="1858010"/>
            <a:ext cx="59055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1</a:t>
            </a:r>
          </a:p>
        </p:txBody>
      </p:sp>
      <p:sp>
        <p:nvSpPr>
          <p:cNvPr id="6150" name="矩形 14"/>
          <p:cNvSpPr/>
          <p:nvPr/>
        </p:nvSpPr>
        <p:spPr>
          <a:xfrm>
            <a:off x="1971675" y="1858010"/>
            <a:ext cx="4686300" cy="575945"/>
          </a:xfrm>
          <a:prstGeom prst="rect">
            <a:avLst/>
          </a:prstGeom>
          <a:solidFill>
            <a:srgbClr val="A6A6A6">
              <a:alpha val="85000"/>
            </a:srgbClr>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测评背景</a:t>
            </a:r>
          </a:p>
        </p:txBody>
      </p:sp>
      <p:sp>
        <p:nvSpPr>
          <p:cNvPr id="6151" name="矩形 13"/>
          <p:cNvSpPr/>
          <p:nvPr/>
        </p:nvSpPr>
        <p:spPr>
          <a:xfrm>
            <a:off x="281940" y="2627630"/>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2</a:t>
            </a:r>
          </a:p>
        </p:txBody>
      </p:sp>
      <p:sp>
        <p:nvSpPr>
          <p:cNvPr id="6152" name="矩形 14"/>
          <p:cNvSpPr/>
          <p:nvPr/>
        </p:nvSpPr>
        <p:spPr>
          <a:xfrm>
            <a:off x="1971675" y="2627630"/>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赛题介绍</a:t>
            </a:r>
          </a:p>
        </p:txBody>
      </p:sp>
      <p:sp>
        <p:nvSpPr>
          <p:cNvPr id="6153" name="矩形 13"/>
          <p:cNvSpPr/>
          <p:nvPr/>
        </p:nvSpPr>
        <p:spPr>
          <a:xfrm>
            <a:off x="278130" y="3392805"/>
            <a:ext cx="590550" cy="574675"/>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3</a:t>
            </a:r>
          </a:p>
        </p:txBody>
      </p:sp>
      <p:sp>
        <p:nvSpPr>
          <p:cNvPr id="6154" name="矩形 14"/>
          <p:cNvSpPr/>
          <p:nvPr/>
        </p:nvSpPr>
        <p:spPr>
          <a:xfrm>
            <a:off x="1971675" y="3392805"/>
            <a:ext cx="4686300" cy="574675"/>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结果展示</a:t>
            </a:r>
          </a:p>
        </p:txBody>
      </p:sp>
      <p:sp>
        <p:nvSpPr>
          <p:cNvPr id="6158" name="矩形 13"/>
          <p:cNvSpPr/>
          <p:nvPr/>
        </p:nvSpPr>
        <p:spPr>
          <a:xfrm>
            <a:off x="278130" y="4161155"/>
            <a:ext cx="590550" cy="576580"/>
          </a:xfrm>
          <a:prstGeom prst="rect">
            <a:avLst/>
          </a:prstGeom>
          <a:solidFill>
            <a:srgbClr val="A6A6A6"/>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4</a:t>
            </a:r>
          </a:p>
        </p:txBody>
      </p:sp>
      <p:sp>
        <p:nvSpPr>
          <p:cNvPr id="6159" name="矩形 14"/>
          <p:cNvSpPr/>
          <p:nvPr/>
        </p:nvSpPr>
        <p:spPr>
          <a:xfrm>
            <a:off x="1971675" y="4161155"/>
            <a:ext cx="4686300" cy="576580"/>
          </a:xfrm>
          <a:prstGeom prst="rect">
            <a:avLst/>
          </a:prstGeom>
          <a:solidFill>
            <a:srgbClr val="A6A6A6"/>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优秀方案</a:t>
            </a:r>
          </a:p>
        </p:txBody>
      </p:sp>
      <p:sp>
        <p:nvSpPr>
          <p:cNvPr id="6160" name="矩形 13"/>
          <p:cNvSpPr/>
          <p:nvPr/>
        </p:nvSpPr>
        <p:spPr>
          <a:xfrm>
            <a:off x="278130" y="4906010"/>
            <a:ext cx="590550" cy="574675"/>
          </a:xfrm>
          <a:prstGeom prst="rect">
            <a:avLst/>
          </a:prstGeom>
          <a:solidFill>
            <a:srgbClr val="60BC60"/>
          </a:solidFill>
          <a:ln w="9525">
            <a:noFill/>
          </a:ln>
        </p:spPr>
        <p:txBody>
          <a:bodyPr anchor="ctr"/>
          <a:lstStyle/>
          <a:p>
            <a:pPr algn="ctr" defTabSz="0" eaLnBrk="0" hangingPunct="0">
              <a:tabLst>
                <a:tab pos="0" algn="l"/>
              </a:tabLst>
            </a:pPr>
            <a:r>
              <a:rPr lang="en-US" altLang="zh-CN" sz="2400" b="1" dirty="0">
                <a:solidFill>
                  <a:schemeClr val="bg1"/>
                </a:solidFill>
                <a:latin typeface="微软雅黑" panose="020B0503020204020204" charset="-122"/>
                <a:ea typeface="微软雅黑" panose="020B0503020204020204" charset="-122"/>
              </a:rPr>
              <a:t>5</a:t>
            </a:r>
          </a:p>
        </p:txBody>
      </p:sp>
      <p:sp>
        <p:nvSpPr>
          <p:cNvPr id="6161" name="矩形 14"/>
          <p:cNvSpPr/>
          <p:nvPr/>
        </p:nvSpPr>
        <p:spPr>
          <a:xfrm>
            <a:off x="1971675" y="4906010"/>
            <a:ext cx="4686300" cy="574675"/>
          </a:xfrm>
          <a:prstGeom prst="rect">
            <a:avLst/>
          </a:prstGeom>
          <a:solidFill>
            <a:srgbClr val="60BC60"/>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sym typeface="Arial" panose="020B0604020202020204" pitchFamily="34" charset="0"/>
              </a:rPr>
              <a:t>未来展望</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arging-battery_107823"/>
          <p:cNvSpPr>
            <a:spLocks noChangeAspect="1"/>
          </p:cNvSpPr>
          <p:nvPr/>
        </p:nvSpPr>
        <p:spPr bwMode="auto">
          <a:xfrm>
            <a:off x="6246369" y="2757059"/>
            <a:ext cx="423096" cy="199762"/>
          </a:xfrm>
          <a:custGeom>
            <a:avLst/>
            <a:gdLst>
              <a:gd name="connsiteX0" fmla="*/ 18453 w 602911"/>
              <a:gd name="connsiteY0" fmla="*/ 62027 h 284661"/>
              <a:gd name="connsiteX1" fmla="*/ 36906 w 602911"/>
              <a:gd name="connsiteY1" fmla="*/ 80440 h 284661"/>
              <a:gd name="connsiteX2" fmla="*/ 36906 w 602911"/>
              <a:gd name="connsiteY2" fmla="*/ 204362 h 284661"/>
              <a:gd name="connsiteX3" fmla="*/ 18453 w 602911"/>
              <a:gd name="connsiteY3" fmla="*/ 222775 h 284661"/>
              <a:gd name="connsiteX4" fmla="*/ 0 w 602911"/>
              <a:gd name="connsiteY4" fmla="*/ 204362 h 284661"/>
              <a:gd name="connsiteX5" fmla="*/ 0 w 602911"/>
              <a:gd name="connsiteY5" fmla="*/ 80440 h 284661"/>
              <a:gd name="connsiteX6" fmla="*/ 18453 w 602911"/>
              <a:gd name="connsiteY6" fmla="*/ 62027 h 284661"/>
              <a:gd name="connsiteX7" fmla="*/ 305809 w 602911"/>
              <a:gd name="connsiteY7" fmla="*/ 19860 h 284661"/>
              <a:gd name="connsiteX8" fmla="*/ 318804 w 602911"/>
              <a:gd name="connsiteY8" fmla="*/ 25244 h 284661"/>
              <a:gd name="connsiteX9" fmla="*/ 423136 w 602911"/>
              <a:gd name="connsiteY9" fmla="*/ 129243 h 284661"/>
              <a:gd name="connsiteX10" fmla="*/ 427191 w 602911"/>
              <a:gd name="connsiteY10" fmla="*/ 149307 h 284661"/>
              <a:gd name="connsiteX11" fmla="*/ 410048 w 602911"/>
              <a:gd name="connsiteY11" fmla="*/ 160719 h 284661"/>
              <a:gd name="connsiteX12" fmla="*/ 307007 w 602911"/>
              <a:gd name="connsiteY12" fmla="*/ 160719 h 284661"/>
              <a:gd name="connsiteX13" fmla="*/ 380002 w 602911"/>
              <a:gd name="connsiteY13" fmla="*/ 233427 h 284661"/>
              <a:gd name="connsiteX14" fmla="*/ 380002 w 602911"/>
              <a:gd name="connsiteY14" fmla="*/ 259565 h 284661"/>
              <a:gd name="connsiteX15" fmla="*/ 366915 w 602911"/>
              <a:gd name="connsiteY15" fmla="*/ 264903 h 284661"/>
              <a:gd name="connsiteX16" fmla="*/ 353827 w 602911"/>
              <a:gd name="connsiteY16" fmla="*/ 259565 h 284661"/>
              <a:gd name="connsiteX17" fmla="*/ 249496 w 602911"/>
              <a:gd name="connsiteY17" fmla="*/ 155381 h 284661"/>
              <a:gd name="connsiteX18" fmla="*/ 245625 w 602911"/>
              <a:gd name="connsiteY18" fmla="*/ 135318 h 284661"/>
              <a:gd name="connsiteX19" fmla="*/ 262583 w 602911"/>
              <a:gd name="connsiteY19" fmla="*/ 123905 h 284661"/>
              <a:gd name="connsiteX20" fmla="*/ 365624 w 602911"/>
              <a:gd name="connsiteY20" fmla="*/ 123905 h 284661"/>
              <a:gd name="connsiteX21" fmla="*/ 292813 w 602911"/>
              <a:gd name="connsiteY21" fmla="*/ 51198 h 284661"/>
              <a:gd name="connsiteX22" fmla="*/ 292813 w 602911"/>
              <a:gd name="connsiteY22" fmla="*/ 25244 h 284661"/>
              <a:gd name="connsiteX23" fmla="*/ 305809 w 602911"/>
              <a:gd name="connsiteY23" fmla="*/ 19860 h 284661"/>
              <a:gd name="connsiteX24" fmla="*/ 380578 w 602911"/>
              <a:gd name="connsiteY24" fmla="*/ 0 h 284661"/>
              <a:gd name="connsiteX25" fmla="*/ 584476 w 602911"/>
              <a:gd name="connsiteY25" fmla="*/ 0 h 284661"/>
              <a:gd name="connsiteX26" fmla="*/ 602911 w 602911"/>
              <a:gd name="connsiteY26" fmla="*/ 18413 h 284661"/>
              <a:gd name="connsiteX27" fmla="*/ 602911 w 602911"/>
              <a:gd name="connsiteY27" fmla="*/ 266248 h 284661"/>
              <a:gd name="connsiteX28" fmla="*/ 584476 w 602911"/>
              <a:gd name="connsiteY28" fmla="*/ 284661 h 284661"/>
              <a:gd name="connsiteX29" fmla="*/ 439572 w 602911"/>
              <a:gd name="connsiteY29" fmla="*/ 284661 h 284661"/>
              <a:gd name="connsiteX30" fmla="*/ 421136 w 602911"/>
              <a:gd name="connsiteY30" fmla="*/ 266248 h 284661"/>
              <a:gd name="connsiteX31" fmla="*/ 439572 w 602911"/>
              <a:gd name="connsiteY31" fmla="*/ 247836 h 284661"/>
              <a:gd name="connsiteX32" fmla="*/ 566040 w 602911"/>
              <a:gd name="connsiteY32" fmla="*/ 247836 h 284661"/>
              <a:gd name="connsiteX33" fmla="*/ 566040 w 602911"/>
              <a:gd name="connsiteY33" fmla="*/ 36825 h 284661"/>
              <a:gd name="connsiteX34" fmla="*/ 380578 w 602911"/>
              <a:gd name="connsiteY34" fmla="*/ 36825 h 284661"/>
              <a:gd name="connsiteX35" fmla="*/ 362142 w 602911"/>
              <a:gd name="connsiteY35" fmla="*/ 18413 h 284661"/>
              <a:gd name="connsiteX36" fmla="*/ 380578 w 602911"/>
              <a:gd name="connsiteY36" fmla="*/ 0 h 284661"/>
              <a:gd name="connsiteX37" fmla="*/ 88154 w 602911"/>
              <a:gd name="connsiteY37" fmla="*/ 0 h 284661"/>
              <a:gd name="connsiteX38" fmla="*/ 233058 w 602911"/>
              <a:gd name="connsiteY38" fmla="*/ 0 h 284661"/>
              <a:gd name="connsiteX39" fmla="*/ 251494 w 602911"/>
              <a:gd name="connsiteY39" fmla="*/ 18413 h 284661"/>
              <a:gd name="connsiteX40" fmla="*/ 233058 w 602911"/>
              <a:gd name="connsiteY40" fmla="*/ 36825 h 284661"/>
              <a:gd name="connsiteX41" fmla="*/ 106590 w 602911"/>
              <a:gd name="connsiteY41" fmla="*/ 36825 h 284661"/>
              <a:gd name="connsiteX42" fmla="*/ 106590 w 602911"/>
              <a:gd name="connsiteY42" fmla="*/ 247836 h 284661"/>
              <a:gd name="connsiteX43" fmla="*/ 292053 w 602911"/>
              <a:gd name="connsiteY43" fmla="*/ 247836 h 284661"/>
              <a:gd name="connsiteX44" fmla="*/ 310488 w 602911"/>
              <a:gd name="connsiteY44" fmla="*/ 266248 h 284661"/>
              <a:gd name="connsiteX45" fmla="*/ 292053 w 602911"/>
              <a:gd name="connsiteY45" fmla="*/ 284661 h 284661"/>
              <a:gd name="connsiteX46" fmla="*/ 88154 w 602911"/>
              <a:gd name="connsiteY46" fmla="*/ 284661 h 284661"/>
              <a:gd name="connsiteX47" fmla="*/ 69719 w 602911"/>
              <a:gd name="connsiteY47" fmla="*/ 266248 h 284661"/>
              <a:gd name="connsiteX48" fmla="*/ 69719 w 602911"/>
              <a:gd name="connsiteY48" fmla="*/ 18413 h 284661"/>
              <a:gd name="connsiteX49" fmla="*/ 88154 w 602911"/>
              <a:gd name="connsiteY49" fmla="*/ 0 h 28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911" h="284661">
                <a:moveTo>
                  <a:pt x="18453" y="62027"/>
                </a:moveTo>
                <a:cubicBezTo>
                  <a:pt x="28602" y="62027"/>
                  <a:pt x="36906" y="70129"/>
                  <a:pt x="36906" y="80440"/>
                </a:cubicBezTo>
                <a:lnTo>
                  <a:pt x="36906" y="204362"/>
                </a:lnTo>
                <a:cubicBezTo>
                  <a:pt x="36906" y="214489"/>
                  <a:pt x="28602" y="222775"/>
                  <a:pt x="18453" y="222775"/>
                </a:cubicBezTo>
                <a:cubicBezTo>
                  <a:pt x="8304" y="222775"/>
                  <a:pt x="0" y="214489"/>
                  <a:pt x="0" y="204362"/>
                </a:cubicBezTo>
                <a:lnTo>
                  <a:pt x="0" y="80440"/>
                </a:lnTo>
                <a:cubicBezTo>
                  <a:pt x="0" y="70129"/>
                  <a:pt x="8304" y="62027"/>
                  <a:pt x="18453" y="62027"/>
                </a:cubicBezTo>
                <a:close/>
                <a:moveTo>
                  <a:pt x="305809" y="19860"/>
                </a:moveTo>
                <a:cubicBezTo>
                  <a:pt x="310509" y="19860"/>
                  <a:pt x="315210" y="21655"/>
                  <a:pt x="318804" y="25244"/>
                </a:cubicBezTo>
                <a:lnTo>
                  <a:pt x="423136" y="129243"/>
                </a:lnTo>
                <a:cubicBezTo>
                  <a:pt x="428482" y="134581"/>
                  <a:pt x="429956" y="142496"/>
                  <a:pt x="427191" y="149307"/>
                </a:cubicBezTo>
                <a:cubicBezTo>
                  <a:pt x="424242" y="156302"/>
                  <a:pt x="417606" y="160719"/>
                  <a:pt x="410048" y="160719"/>
                </a:cubicBezTo>
                <a:lnTo>
                  <a:pt x="307007" y="160719"/>
                </a:lnTo>
                <a:lnTo>
                  <a:pt x="380002" y="233427"/>
                </a:lnTo>
                <a:cubicBezTo>
                  <a:pt x="387191" y="240606"/>
                  <a:pt x="387191" y="252386"/>
                  <a:pt x="380002" y="259565"/>
                </a:cubicBezTo>
                <a:cubicBezTo>
                  <a:pt x="376316" y="263062"/>
                  <a:pt x="371523" y="264903"/>
                  <a:pt x="366915" y="264903"/>
                </a:cubicBezTo>
                <a:cubicBezTo>
                  <a:pt x="362122" y="264903"/>
                  <a:pt x="357514" y="263062"/>
                  <a:pt x="353827" y="259565"/>
                </a:cubicBezTo>
                <a:lnTo>
                  <a:pt x="249496" y="155381"/>
                </a:lnTo>
                <a:cubicBezTo>
                  <a:pt x="244334" y="150043"/>
                  <a:pt x="242675" y="142128"/>
                  <a:pt x="245625" y="135318"/>
                </a:cubicBezTo>
                <a:cubicBezTo>
                  <a:pt x="248390" y="128507"/>
                  <a:pt x="255025" y="123905"/>
                  <a:pt x="262583" y="123905"/>
                </a:cubicBezTo>
                <a:lnTo>
                  <a:pt x="365624" y="123905"/>
                </a:lnTo>
                <a:lnTo>
                  <a:pt x="292813" y="51198"/>
                </a:lnTo>
                <a:cubicBezTo>
                  <a:pt x="285440" y="44019"/>
                  <a:pt x="285440" y="32422"/>
                  <a:pt x="292813" y="25244"/>
                </a:cubicBezTo>
                <a:cubicBezTo>
                  <a:pt x="296408" y="21655"/>
                  <a:pt x="301108" y="19860"/>
                  <a:pt x="305809" y="19860"/>
                </a:cubicBezTo>
                <a:close/>
                <a:moveTo>
                  <a:pt x="380578" y="0"/>
                </a:moveTo>
                <a:lnTo>
                  <a:pt x="584476" y="0"/>
                </a:lnTo>
                <a:cubicBezTo>
                  <a:pt x="594615" y="0"/>
                  <a:pt x="602911" y="8286"/>
                  <a:pt x="602911" y="18413"/>
                </a:cubicBezTo>
                <a:lnTo>
                  <a:pt x="602911" y="266248"/>
                </a:lnTo>
                <a:cubicBezTo>
                  <a:pt x="602911" y="276375"/>
                  <a:pt x="594615" y="284661"/>
                  <a:pt x="584476" y="284661"/>
                </a:cubicBezTo>
                <a:lnTo>
                  <a:pt x="439572" y="284661"/>
                </a:lnTo>
                <a:cubicBezTo>
                  <a:pt x="429432" y="284661"/>
                  <a:pt x="421136" y="276375"/>
                  <a:pt x="421136" y="266248"/>
                </a:cubicBezTo>
                <a:cubicBezTo>
                  <a:pt x="421136" y="256121"/>
                  <a:pt x="429432" y="247836"/>
                  <a:pt x="439572" y="247836"/>
                </a:cubicBezTo>
                <a:lnTo>
                  <a:pt x="566040" y="247836"/>
                </a:lnTo>
                <a:lnTo>
                  <a:pt x="566040" y="36825"/>
                </a:lnTo>
                <a:lnTo>
                  <a:pt x="380578" y="36825"/>
                </a:lnTo>
                <a:cubicBezTo>
                  <a:pt x="370438" y="36825"/>
                  <a:pt x="362142" y="28540"/>
                  <a:pt x="362142" y="18413"/>
                </a:cubicBezTo>
                <a:cubicBezTo>
                  <a:pt x="362142" y="8286"/>
                  <a:pt x="370438" y="0"/>
                  <a:pt x="380578" y="0"/>
                </a:cubicBezTo>
                <a:close/>
                <a:moveTo>
                  <a:pt x="88154" y="0"/>
                </a:moveTo>
                <a:lnTo>
                  <a:pt x="233058" y="0"/>
                </a:lnTo>
                <a:cubicBezTo>
                  <a:pt x="243198" y="0"/>
                  <a:pt x="251494" y="8286"/>
                  <a:pt x="251494" y="18413"/>
                </a:cubicBezTo>
                <a:cubicBezTo>
                  <a:pt x="251494" y="28540"/>
                  <a:pt x="243198" y="36825"/>
                  <a:pt x="233058" y="36825"/>
                </a:cubicBezTo>
                <a:lnTo>
                  <a:pt x="106590" y="36825"/>
                </a:lnTo>
                <a:lnTo>
                  <a:pt x="106590" y="247836"/>
                </a:lnTo>
                <a:lnTo>
                  <a:pt x="292053" y="247836"/>
                </a:lnTo>
                <a:cubicBezTo>
                  <a:pt x="302192" y="247836"/>
                  <a:pt x="310488" y="256121"/>
                  <a:pt x="310488" y="266248"/>
                </a:cubicBezTo>
                <a:cubicBezTo>
                  <a:pt x="310488" y="276375"/>
                  <a:pt x="302192" y="284661"/>
                  <a:pt x="292053" y="284661"/>
                </a:cubicBezTo>
                <a:lnTo>
                  <a:pt x="88154" y="284661"/>
                </a:lnTo>
                <a:cubicBezTo>
                  <a:pt x="78015" y="284661"/>
                  <a:pt x="69719" y="276375"/>
                  <a:pt x="69719" y="266248"/>
                </a:cubicBezTo>
                <a:lnTo>
                  <a:pt x="69719" y="18413"/>
                </a:lnTo>
                <a:cubicBezTo>
                  <a:pt x="69719" y="8286"/>
                  <a:pt x="78015" y="0"/>
                  <a:pt x="88154" y="0"/>
                </a:cubicBezTo>
                <a:close/>
              </a:path>
            </a:pathLst>
          </a:custGeom>
          <a:solidFill>
            <a:schemeClr val="bg1"/>
          </a:solidFill>
          <a:ln>
            <a:noFill/>
          </a:ln>
        </p:spPr>
        <p:txBody>
          <a:bodyPr/>
          <a:lstStyle/>
          <a:p>
            <a:pPr>
              <a:lnSpc>
                <a:spcPct val="150000"/>
              </a:lnSpc>
            </a:pPr>
            <a:endParaRPr lang="zh-CN" altLang="en-US">
              <a:cs typeface="+mn-ea"/>
              <a:sym typeface="+mn-lt"/>
            </a:endParaRPr>
          </a:p>
        </p:txBody>
      </p:sp>
      <p:cxnSp>
        <p:nvCxnSpPr>
          <p:cNvPr id="4" name="直接连接符 3"/>
          <p:cNvCxnSpPr/>
          <p:nvPr/>
        </p:nvCxnSpPr>
        <p:spPr>
          <a:xfrm>
            <a:off x="652780" y="1018540"/>
            <a:ext cx="10510520" cy="0"/>
          </a:xfrm>
          <a:prstGeom prst="line">
            <a:avLst/>
          </a:prstGeom>
        </p:spPr>
        <p:style>
          <a:lnRef idx="1">
            <a:schemeClr val="accent5"/>
          </a:lnRef>
          <a:fillRef idx="0">
            <a:schemeClr val="accent5"/>
          </a:fillRef>
          <a:effectRef idx="0">
            <a:schemeClr val="accent5"/>
          </a:effectRef>
          <a:fontRef idx="minor">
            <a:schemeClr val="tx1"/>
          </a:fontRef>
        </p:style>
      </p:cxnSp>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sp>
        <p:nvSpPr>
          <p:cNvPr id="37889" name="矩形 9"/>
          <p:cNvSpPr/>
          <p:nvPr/>
        </p:nvSpPr>
        <p:spPr>
          <a:xfrm>
            <a:off x="784860" y="370840"/>
            <a:ext cx="5211763" cy="522288"/>
          </a:xfrm>
          <a:prstGeom prst="rect">
            <a:avLst/>
          </a:prstGeom>
          <a:solidFill>
            <a:schemeClr val="bg1"/>
          </a:solidFill>
          <a:ln w="9525">
            <a:noFill/>
          </a:ln>
        </p:spPr>
        <p:txBody>
          <a:bodyPr anchor="ctr"/>
          <a:lstStyle/>
          <a:p>
            <a:pPr defTabSz="0" eaLnBrk="0" hangingPunct="0">
              <a:tabLst>
                <a:tab pos="0" algn="l"/>
              </a:tabLst>
            </a:pPr>
            <a:r>
              <a:rPr lang="zh-CN" altLang="en-US" sz="2800" b="1" dirty="0">
                <a:solidFill>
                  <a:srgbClr val="05376C"/>
                </a:solidFill>
                <a:latin typeface="微软雅黑" panose="020B0503020204020204" charset="-122"/>
                <a:ea typeface="微软雅黑" panose="020B0503020204020204" charset="-122"/>
              </a:rPr>
              <a:t>展望</a:t>
            </a:r>
          </a:p>
        </p:txBody>
      </p:sp>
      <p:pic>
        <p:nvPicPr>
          <p:cNvPr id="2" name="图片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8945" y="362585"/>
            <a:ext cx="1824355" cy="539115"/>
          </a:xfrm>
          <a:prstGeom prst="rect">
            <a:avLst/>
          </a:prstGeom>
          <a:noFill/>
          <a:ln>
            <a:noFill/>
          </a:ln>
        </p:spPr>
      </p:pic>
      <p:sp>
        <p:nvSpPr>
          <p:cNvPr id="31746" name="矩形 4"/>
          <p:cNvSpPr/>
          <p:nvPr/>
        </p:nvSpPr>
        <p:spPr>
          <a:xfrm>
            <a:off x="600710" y="1250950"/>
            <a:ext cx="10615295" cy="3299460"/>
          </a:xfrm>
          <a:prstGeom prst="rect">
            <a:avLst/>
          </a:prstGeom>
          <a:noFill/>
          <a:ln w="9525">
            <a:noFill/>
          </a:ln>
        </p:spPr>
        <p:txBody>
          <a:bodyPr wrap="square" anchor="t">
            <a:spAutoFit/>
          </a:bodyPr>
          <a:lstStyle/>
          <a:p>
            <a:pPr marL="180340" indent="-240665" fontAlgn="auto">
              <a:lnSpc>
                <a:spcPct val="150000"/>
              </a:lnSpc>
              <a:buFont typeface="Wingdings" panose="05000000000000000000" pitchFamily="2" charset="2"/>
              <a:buChar char="n"/>
              <a:extLst>
                <a:ext uri="{35155182-B16C-46BC-9424-99874614C6A1}">
                  <wpsdc:indentchars xmlns:wpsdc="http://www.wps.cn/officeDocument/2017/drawingmlCustomData" xmlns="" val="-79" checksum="3107740606"/>
                  <wpsdc:marlchars xmlns:wpsdc="http://www.wps.cn/officeDocument/2017/drawingmlCustomData" xmlns="" val="79" checksum="883885931"/>
                </a:ext>
              </a:extLst>
            </a:pPr>
            <a:r>
              <a:rPr lang="zh-CN" altLang="en-US" sz="2400" dirty="0">
                <a:solidFill>
                  <a:srgbClr val="093972"/>
                </a:solidFill>
                <a:latin typeface="微软雅黑" panose="020B0503020204020204" charset="-122"/>
                <a:ea typeface="微软雅黑" panose="020B0503020204020204" charset="-122"/>
              </a:rPr>
              <a:t>和高校多展开交流，学术界方案和工业界方案的碰撞</a:t>
            </a:r>
          </a:p>
          <a:p>
            <a:pPr marL="180340" indent="-240665" fontAlgn="auto">
              <a:lnSpc>
                <a:spcPct val="150000"/>
              </a:lnSpc>
              <a:buFont typeface="Wingdings" panose="05000000000000000000" pitchFamily="2" charset="2"/>
              <a:buChar char="n"/>
              <a:extLst>
                <a:ext uri="{35155182-B16C-46BC-9424-99874614C6A1}">
                  <wpsdc:indentchars xmlns:wpsdc="http://www.wps.cn/officeDocument/2017/drawingmlCustomData" xmlns="" val="-79" checksum="3107740606"/>
                  <wpsdc:marlchars xmlns:wpsdc="http://www.wps.cn/officeDocument/2017/drawingmlCustomData" xmlns="" val="79" checksum="883885931"/>
                </a:ext>
              </a:extLst>
            </a:pPr>
            <a:r>
              <a:rPr lang="zh-CN" altLang="en-US" sz="2400" dirty="0">
                <a:solidFill>
                  <a:srgbClr val="093972"/>
                </a:solidFill>
                <a:latin typeface="微软雅黑" panose="020B0503020204020204" charset="-122"/>
                <a:ea typeface="微软雅黑" panose="020B0503020204020204" charset="-122"/>
              </a:rPr>
              <a:t>和各大企业多多合作，共同搭建技术交流平台</a:t>
            </a: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indent="0">
              <a:lnSpc>
                <a:spcPts val="3275"/>
              </a:lnSpc>
              <a:buFont typeface="Wingdings" panose="05000000000000000000" pitchFamily="2" charset="2"/>
              <a:buNone/>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a:p>
            <a:pPr marL="285750" indent="-285750">
              <a:lnSpc>
                <a:spcPts val="3275"/>
              </a:lnSpc>
              <a:buFont typeface="Wingdings" panose="05000000000000000000" pitchFamily="2" charset="2"/>
              <a:buChar char="n"/>
            </a:pPr>
            <a:endParaRPr lang="zh-CN" altLang="en-US" sz="2200" b="1" dirty="0">
              <a:solidFill>
                <a:srgbClr val="093972"/>
              </a:solidFill>
              <a:latin typeface="微软雅黑" panose="020B0503020204020204" charset="-122"/>
              <a:ea typeface="微软雅黑" panose="020B0503020204020204" charset="-122"/>
            </a:endParaRPr>
          </a:p>
        </p:txBody>
      </p:sp>
      <p:sp>
        <p:nvSpPr>
          <p:cNvPr id="38913" name="圆角矩形 12"/>
          <p:cNvSpPr/>
          <p:nvPr/>
        </p:nvSpPr>
        <p:spPr>
          <a:xfrm>
            <a:off x="320675" y="3506470"/>
            <a:ext cx="5422265" cy="892175"/>
          </a:xfrm>
          <a:prstGeom prst="roundRect">
            <a:avLst>
              <a:gd name="adj" fmla="val 16667"/>
            </a:avLst>
          </a:prstGeom>
          <a:solidFill>
            <a:schemeClr val="bg1"/>
          </a:solidFill>
          <a:ln w="9525" cap="flat" cmpd="sng">
            <a:solidFill>
              <a:srgbClr val="008DCF"/>
            </a:solidFill>
            <a:prstDash val="solid"/>
            <a:round/>
            <a:headEnd type="none" w="med" len="med"/>
            <a:tailEnd type="none" w="med" len="med"/>
          </a:ln>
        </p:spPr>
        <p:txBody>
          <a:bodyPr anchor="ctr"/>
          <a:lstStyle/>
          <a:p>
            <a:pPr defTabSz="0" eaLnBrk="0" hangingPunct="0">
              <a:tabLst>
                <a:tab pos="0" algn="l"/>
              </a:tabLst>
            </a:pPr>
            <a:endParaRPr lang="zh-CN" altLang="zh-CN" dirty="0">
              <a:latin typeface="Arial" panose="020B0604020202020204" pitchFamily="34" charset="0"/>
              <a:ea typeface="宋体" pitchFamily="2" charset="-122"/>
            </a:endParaRPr>
          </a:p>
        </p:txBody>
      </p:sp>
      <p:sp>
        <p:nvSpPr>
          <p:cNvPr id="38916" name="圆角矩形 3"/>
          <p:cNvSpPr/>
          <p:nvPr/>
        </p:nvSpPr>
        <p:spPr>
          <a:xfrm>
            <a:off x="523875" y="3714750"/>
            <a:ext cx="1675130" cy="487680"/>
          </a:xfrm>
          <a:prstGeom prst="roundRect">
            <a:avLst>
              <a:gd name="adj" fmla="val 16667"/>
            </a:avLst>
          </a:prstGeom>
          <a:solidFill>
            <a:schemeClr val="bg1"/>
          </a:solidFill>
          <a:ln w="9525" cap="flat" cmpd="sng">
            <a:solidFill>
              <a:srgbClr val="008DCF"/>
            </a:solidFill>
            <a:prstDash val="solid"/>
            <a:round/>
            <a:headEnd type="none" w="med" len="med"/>
            <a:tailEnd type="none" w="med" len="med"/>
          </a:ln>
        </p:spPr>
        <p:txBody>
          <a:bodyPr anchor="ctr"/>
          <a:lstStyle/>
          <a:p>
            <a:pPr algn="ctr" defTabSz="0" eaLnBrk="0" hangingPunct="0">
              <a:tabLst>
                <a:tab pos="0" algn="l"/>
              </a:tabLst>
            </a:pPr>
            <a:r>
              <a:rPr lang="zh-CN" altLang="en-US" b="1" dirty="0">
                <a:solidFill>
                  <a:srgbClr val="008DCF"/>
                </a:solidFill>
                <a:latin typeface="微软雅黑" panose="020B0503020204020204" charset="-122"/>
                <a:ea typeface="微软雅黑" panose="020B0503020204020204" charset="-122"/>
              </a:rPr>
              <a:t>战略合作协议</a:t>
            </a:r>
          </a:p>
        </p:txBody>
      </p:sp>
      <p:sp>
        <p:nvSpPr>
          <p:cNvPr id="38917" name="圆角矩形 4"/>
          <p:cNvSpPr/>
          <p:nvPr/>
        </p:nvSpPr>
        <p:spPr>
          <a:xfrm>
            <a:off x="2363470" y="3708400"/>
            <a:ext cx="1464945" cy="487680"/>
          </a:xfrm>
          <a:prstGeom prst="roundRect">
            <a:avLst>
              <a:gd name="adj" fmla="val 16667"/>
            </a:avLst>
          </a:prstGeom>
          <a:solidFill>
            <a:schemeClr val="bg1"/>
          </a:solidFill>
          <a:ln w="9525" cap="flat" cmpd="sng">
            <a:solidFill>
              <a:srgbClr val="008DCF"/>
            </a:solidFill>
            <a:prstDash val="solid"/>
            <a:round/>
            <a:headEnd type="none" w="med" len="med"/>
            <a:tailEnd type="none" w="med" len="med"/>
          </a:ln>
        </p:spPr>
        <p:txBody>
          <a:bodyPr anchor="ctr"/>
          <a:lstStyle/>
          <a:p>
            <a:pPr algn="ctr" defTabSz="0" eaLnBrk="0" hangingPunct="0">
              <a:tabLst>
                <a:tab pos="0" algn="l"/>
              </a:tabLst>
            </a:pPr>
            <a:r>
              <a:rPr lang="zh-CN" altLang="en-US" b="1" dirty="0">
                <a:solidFill>
                  <a:srgbClr val="008DCF"/>
                </a:solidFill>
                <a:latin typeface="微软雅黑" panose="020B0503020204020204" charset="-122"/>
                <a:ea typeface="微软雅黑" panose="020B0503020204020204" charset="-122"/>
              </a:rPr>
              <a:t>联合实验室</a:t>
            </a:r>
          </a:p>
        </p:txBody>
      </p:sp>
      <p:sp>
        <p:nvSpPr>
          <p:cNvPr id="38918" name="圆角矩形 5"/>
          <p:cNvSpPr/>
          <p:nvPr/>
        </p:nvSpPr>
        <p:spPr>
          <a:xfrm>
            <a:off x="4050665" y="3699510"/>
            <a:ext cx="1322705" cy="487680"/>
          </a:xfrm>
          <a:prstGeom prst="roundRect">
            <a:avLst>
              <a:gd name="adj" fmla="val 16667"/>
            </a:avLst>
          </a:prstGeom>
          <a:solidFill>
            <a:schemeClr val="bg1"/>
          </a:solidFill>
          <a:ln w="9525" cap="flat" cmpd="sng">
            <a:solidFill>
              <a:srgbClr val="008DCF"/>
            </a:solidFill>
            <a:prstDash val="solid"/>
            <a:round/>
            <a:headEnd type="none" w="med" len="med"/>
            <a:tailEnd type="none" w="med" len="med"/>
          </a:ln>
        </p:spPr>
        <p:txBody>
          <a:bodyPr anchor="ctr"/>
          <a:lstStyle/>
          <a:p>
            <a:pPr algn="ctr" defTabSz="0" eaLnBrk="0" hangingPunct="0">
              <a:tabLst>
                <a:tab pos="0" algn="l"/>
              </a:tabLst>
            </a:pPr>
            <a:r>
              <a:rPr lang="zh-CN" altLang="en-US" b="1" dirty="0">
                <a:solidFill>
                  <a:srgbClr val="008DCF"/>
                </a:solidFill>
                <a:latin typeface="微软雅黑" panose="020B0503020204020204" charset="-122"/>
                <a:ea typeface="微软雅黑" panose="020B0503020204020204" charset="-122"/>
              </a:rPr>
              <a:t>微创新</a:t>
            </a:r>
          </a:p>
        </p:txBody>
      </p:sp>
      <p:sp>
        <p:nvSpPr>
          <p:cNvPr id="38919" name="圆角矩形 6"/>
          <p:cNvSpPr/>
          <p:nvPr/>
        </p:nvSpPr>
        <p:spPr>
          <a:xfrm>
            <a:off x="1496695" y="2540635"/>
            <a:ext cx="2847975" cy="543560"/>
          </a:xfrm>
          <a:prstGeom prst="roundRect">
            <a:avLst>
              <a:gd name="adj" fmla="val 16667"/>
            </a:avLst>
          </a:prstGeom>
          <a:solidFill>
            <a:srgbClr val="008DCF"/>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产学研用合作机制</a:t>
            </a:r>
          </a:p>
        </p:txBody>
      </p:sp>
      <p:sp>
        <p:nvSpPr>
          <p:cNvPr id="38920" name="上箭头 7"/>
          <p:cNvSpPr/>
          <p:nvPr/>
        </p:nvSpPr>
        <p:spPr>
          <a:xfrm>
            <a:off x="1393825" y="4645025"/>
            <a:ext cx="368300" cy="365125"/>
          </a:xfrm>
          <a:prstGeom prst="upArrow">
            <a:avLst>
              <a:gd name="adj1" fmla="val 50000"/>
              <a:gd name="adj2" fmla="val 49685"/>
            </a:avLst>
          </a:prstGeom>
          <a:solidFill>
            <a:srgbClr val="008DCF"/>
          </a:solidFill>
          <a:ln w="9525" cap="flat" cmpd="sng">
            <a:solidFill>
              <a:schemeClr val="tx1"/>
            </a:solidFill>
            <a:prstDash val="solid"/>
            <a:miter/>
            <a:headEnd type="none" w="med" len="med"/>
            <a:tailEnd type="none" w="med" len="med"/>
          </a:ln>
        </p:spPr>
        <p:txBody>
          <a:bodyPr anchor="t"/>
          <a:lstStyle/>
          <a:p>
            <a:pPr defTabSz="0" eaLnBrk="0" hangingPunct="0">
              <a:tabLst>
                <a:tab pos="0" algn="l"/>
              </a:tabLst>
            </a:pPr>
            <a:endParaRPr lang="zh-CN" altLang="zh-CN" dirty="0">
              <a:latin typeface="Arial" panose="020B0604020202020204" pitchFamily="34" charset="0"/>
              <a:ea typeface="宋体" pitchFamily="2" charset="-122"/>
            </a:endParaRPr>
          </a:p>
        </p:txBody>
      </p:sp>
      <p:sp>
        <p:nvSpPr>
          <p:cNvPr id="38921" name="上箭头 8"/>
          <p:cNvSpPr/>
          <p:nvPr/>
        </p:nvSpPr>
        <p:spPr>
          <a:xfrm>
            <a:off x="3688715" y="4659630"/>
            <a:ext cx="367665" cy="394335"/>
          </a:xfrm>
          <a:prstGeom prst="upArrow">
            <a:avLst>
              <a:gd name="adj1" fmla="val 50000"/>
              <a:gd name="adj2" fmla="val 49819"/>
            </a:avLst>
          </a:prstGeom>
          <a:solidFill>
            <a:srgbClr val="008DCF"/>
          </a:solidFill>
          <a:ln w="9525" cap="flat" cmpd="sng">
            <a:solidFill>
              <a:schemeClr val="tx1"/>
            </a:solidFill>
            <a:prstDash val="solid"/>
            <a:miter/>
            <a:headEnd type="none" w="med" len="med"/>
            <a:tailEnd type="none" w="med" len="med"/>
          </a:ln>
        </p:spPr>
        <p:txBody>
          <a:bodyPr anchor="t"/>
          <a:lstStyle/>
          <a:p>
            <a:pPr defTabSz="0" eaLnBrk="0" hangingPunct="0">
              <a:tabLst>
                <a:tab pos="0" algn="l"/>
              </a:tabLst>
            </a:pPr>
            <a:endParaRPr lang="zh-CN" altLang="zh-CN" dirty="0">
              <a:latin typeface="Arial" panose="020B0604020202020204" pitchFamily="34" charset="0"/>
              <a:ea typeface="宋体" pitchFamily="2" charset="-122"/>
            </a:endParaRPr>
          </a:p>
        </p:txBody>
      </p:sp>
      <p:sp>
        <p:nvSpPr>
          <p:cNvPr id="38922" name="上箭头 9"/>
          <p:cNvSpPr/>
          <p:nvPr/>
        </p:nvSpPr>
        <p:spPr>
          <a:xfrm>
            <a:off x="2760980" y="3084195"/>
            <a:ext cx="320040" cy="292100"/>
          </a:xfrm>
          <a:prstGeom prst="upArrow">
            <a:avLst>
              <a:gd name="adj1" fmla="val 50000"/>
              <a:gd name="adj2" fmla="val 49953"/>
            </a:avLst>
          </a:prstGeom>
          <a:solidFill>
            <a:srgbClr val="008DCF"/>
          </a:solidFill>
          <a:ln w="9525" cap="flat" cmpd="sng">
            <a:solidFill>
              <a:schemeClr val="tx1"/>
            </a:solidFill>
            <a:prstDash val="solid"/>
            <a:miter/>
            <a:headEnd type="none" w="med" len="med"/>
            <a:tailEnd type="none" w="med" len="med"/>
          </a:ln>
        </p:spPr>
        <p:txBody>
          <a:bodyPr anchor="t"/>
          <a:lstStyle/>
          <a:p>
            <a:pPr defTabSz="0" eaLnBrk="0" hangingPunct="0">
              <a:tabLst>
                <a:tab pos="0" algn="l"/>
              </a:tabLst>
            </a:pPr>
            <a:endParaRPr lang="zh-CN" altLang="zh-CN" dirty="0">
              <a:latin typeface="Arial" panose="020B0604020202020204" pitchFamily="34" charset="0"/>
              <a:ea typeface="宋体" pitchFamily="2" charset="-122"/>
            </a:endParaRPr>
          </a:p>
        </p:txBody>
      </p:sp>
      <p:sp>
        <p:nvSpPr>
          <p:cNvPr id="38926" name="圆角矩形 6"/>
          <p:cNvSpPr/>
          <p:nvPr/>
        </p:nvSpPr>
        <p:spPr>
          <a:xfrm>
            <a:off x="7980045" y="2540635"/>
            <a:ext cx="3021330" cy="543560"/>
          </a:xfrm>
          <a:prstGeom prst="roundRect">
            <a:avLst>
              <a:gd name="adj" fmla="val 16667"/>
            </a:avLst>
          </a:prstGeom>
          <a:solidFill>
            <a:srgbClr val="008DCF"/>
          </a:solidFill>
          <a:ln w="9525">
            <a:noFill/>
          </a:ln>
        </p:spPr>
        <p:txBody>
          <a:bodyPr anchor="ctr"/>
          <a:lstStyle/>
          <a:p>
            <a:pPr algn="ctr" defTabSz="0" eaLnBrk="0" hangingPunct="0">
              <a:tabLst>
                <a:tab pos="0" algn="l"/>
              </a:tabLst>
            </a:pPr>
            <a:r>
              <a:rPr lang="zh-CN" altLang="en-US" sz="2400" b="1" dirty="0">
                <a:solidFill>
                  <a:schemeClr val="bg1"/>
                </a:solidFill>
                <a:latin typeface="微软雅黑" panose="020B0503020204020204" charset="-122"/>
                <a:ea typeface="微软雅黑" panose="020B0503020204020204" charset="-122"/>
              </a:rPr>
              <a:t>应用生态合作机制</a:t>
            </a:r>
          </a:p>
        </p:txBody>
      </p:sp>
      <p:pic>
        <p:nvPicPr>
          <p:cNvPr id="38929" name="图片 5"/>
          <p:cNvPicPr>
            <a:picLocks noChangeAspect="1"/>
          </p:cNvPicPr>
          <p:nvPr/>
        </p:nvPicPr>
        <p:blipFill>
          <a:blip r:embed="rId5"/>
          <a:stretch>
            <a:fillRect/>
          </a:stretch>
        </p:blipFill>
        <p:spPr>
          <a:xfrm>
            <a:off x="9854565" y="3485515"/>
            <a:ext cx="863600" cy="847725"/>
          </a:xfrm>
          <a:prstGeom prst="rect">
            <a:avLst/>
          </a:prstGeom>
          <a:noFill/>
          <a:ln w="9525">
            <a:noFill/>
          </a:ln>
        </p:spPr>
      </p:pic>
      <p:pic>
        <p:nvPicPr>
          <p:cNvPr id="38930" name="图片 7"/>
          <p:cNvPicPr>
            <a:picLocks noChangeAspect="1"/>
          </p:cNvPicPr>
          <p:nvPr/>
        </p:nvPicPr>
        <p:blipFill>
          <a:blip r:embed="rId6"/>
          <a:stretch>
            <a:fillRect/>
          </a:stretch>
        </p:blipFill>
        <p:spPr>
          <a:xfrm>
            <a:off x="8848090" y="3489325"/>
            <a:ext cx="858520" cy="845820"/>
          </a:xfrm>
          <a:prstGeom prst="rect">
            <a:avLst/>
          </a:prstGeom>
          <a:noFill/>
          <a:ln w="9525">
            <a:noFill/>
          </a:ln>
        </p:spPr>
      </p:pic>
      <p:pic>
        <p:nvPicPr>
          <p:cNvPr id="42" name="图片 41"/>
          <p:cNvPicPr>
            <a:picLocks noChangeAspect="1"/>
          </p:cNvPicPr>
          <p:nvPr/>
        </p:nvPicPr>
        <p:blipFill>
          <a:blip r:embed="rId7"/>
          <a:stretch>
            <a:fillRect/>
          </a:stretch>
        </p:blipFill>
        <p:spPr>
          <a:xfrm>
            <a:off x="7854950" y="3479165"/>
            <a:ext cx="908685" cy="941705"/>
          </a:xfrm>
          <a:prstGeom prst="rect">
            <a:avLst/>
          </a:prstGeom>
        </p:spPr>
      </p:pic>
      <p:pic>
        <p:nvPicPr>
          <p:cNvPr id="43" name="图片 42"/>
          <p:cNvPicPr>
            <a:picLocks noChangeAspect="1"/>
          </p:cNvPicPr>
          <p:nvPr/>
        </p:nvPicPr>
        <p:blipFill>
          <a:blip r:embed="rId8"/>
          <a:stretch>
            <a:fillRect/>
          </a:stretch>
        </p:blipFill>
        <p:spPr>
          <a:xfrm>
            <a:off x="6927850" y="4645025"/>
            <a:ext cx="908050" cy="842645"/>
          </a:xfrm>
          <a:prstGeom prst="rect">
            <a:avLst/>
          </a:prstGeom>
        </p:spPr>
      </p:pic>
      <p:pic>
        <p:nvPicPr>
          <p:cNvPr id="44" name="图片 43"/>
          <p:cNvPicPr>
            <a:picLocks noChangeAspect="1"/>
          </p:cNvPicPr>
          <p:nvPr/>
        </p:nvPicPr>
        <p:blipFill>
          <a:blip r:embed="rId9"/>
          <a:stretch>
            <a:fillRect/>
          </a:stretch>
        </p:blipFill>
        <p:spPr>
          <a:xfrm>
            <a:off x="8193405" y="4663440"/>
            <a:ext cx="848995" cy="824230"/>
          </a:xfrm>
          <a:prstGeom prst="rect">
            <a:avLst/>
          </a:prstGeom>
        </p:spPr>
      </p:pic>
      <p:pic>
        <p:nvPicPr>
          <p:cNvPr id="45" name="图片 44"/>
          <p:cNvPicPr>
            <a:picLocks noChangeAspect="1"/>
          </p:cNvPicPr>
          <p:nvPr/>
        </p:nvPicPr>
        <p:blipFill>
          <a:blip r:embed="rId10"/>
          <a:stretch>
            <a:fillRect/>
          </a:stretch>
        </p:blipFill>
        <p:spPr>
          <a:xfrm>
            <a:off x="10783570" y="3677920"/>
            <a:ext cx="1248410" cy="544195"/>
          </a:xfrm>
          <a:prstGeom prst="rect">
            <a:avLst/>
          </a:prstGeom>
        </p:spPr>
      </p:pic>
      <p:pic>
        <p:nvPicPr>
          <p:cNvPr id="46" name="图片 45"/>
          <p:cNvPicPr>
            <a:picLocks noChangeAspect="1"/>
          </p:cNvPicPr>
          <p:nvPr/>
        </p:nvPicPr>
        <p:blipFill>
          <a:blip r:embed="rId11"/>
          <a:stretch>
            <a:fillRect/>
          </a:stretch>
        </p:blipFill>
        <p:spPr>
          <a:xfrm>
            <a:off x="9605645" y="4792980"/>
            <a:ext cx="1911350" cy="574675"/>
          </a:xfrm>
          <a:prstGeom prst="rect">
            <a:avLst/>
          </a:prstGeom>
        </p:spPr>
      </p:pic>
      <p:sp>
        <p:nvSpPr>
          <p:cNvPr id="3" name="圆角矩形 11"/>
          <p:cNvSpPr/>
          <p:nvPr/>
        </p:nvSpPr>
        <p:spPr>
          <a:xfrm>
            <a:off x="310515" y="5231130"/>
            <a:ext cx="5910580" cy="1181735"/>
          </a:xfrm>
          <a:prstGeom prst="roundRect">
            <a:avLst>
              <a:gd name="adj" fmla="val 16667"/>
            </a:avLst>
          </a:prstGeom>
          <a:solidFill>
            <a:schemeClr val="bg1"/>
          </a:solidFill>
          <a:ln w="9525" cap="flat" cmpd="sng">
            <a:solidFill>
              <a:srgbClr val="008DCF"/>
            </a:solidFill>
            <a:prstDash val="solid"/>
            <a:round/>
            <a:headEnd type="none" w="med" len="med"/>
            <a:tailEnd type="none" w="med" len="med"/>
          </a:ln>
        </p:spPr>
        <p:txBody>
          <a:bodyPr anchor="t"/>
          <a:lstStyle/>
          <a:p>
            <a:pPr defTabSz="0" eaLnBrk="0" hangingPunct="0">
              <a:tabLst>
                <a:tab pos="0" algn="l"/>
              </a:tabLst>
            </a:pPr>
            <a:endParaRPr lang="zh-CN" altLang="zh-CN" dirty="0">
              <a:latin typeface="Arial" panose="020B0604020202020204" pitchFamily="34" charset="0"/>
              <a:ea typeface="宋体" pitchFamily="2" charset="-122"/>
            </a:endParaRPr>
          </a:p>
        </p:txBody>
      </p:sp>
      <p:pic>
        <p:nvPicPr>
          <p:cNvPr id="48" name="图片 47"/>
          <p:cNvPicPr>
            <a:picLocks noChangeAspect="1"/>
          </p:cNvPicPr>
          <p:nvPr/>
        </p:nvPicPr>
        <p:blipFill>
          <a:blip r:embed="rId12"/>
          <a:srcRect l="27125" r="34354" b="482"/>
          <a:stretch>
            <a:fillRect/>
          </a:stretch>
        </p:blipFill>
        <p:spPr>
          <a:xfrm>
            <a:off x="1119505" y="5292725"/>
            <a:ext cx="986155" cy="991870"/>
          </a:xfrm>
          <a:prstGeom prst="rect">
            <a:avLst/>
          </a:prstGeom>
        </p:spPr>
      </p:pic>
      <p:pic>
        <p:nvPicPr>
          <p:cNvPr id="49" name="图片 48"/>
          <p:cNvPicPr>
            <a:picLocks noChangeAspect="1"/>
          </p:cNvPicPr>
          <p:nvPr/>
        </p:nvPicPr>
        <p:blipFill>
          <a:blip r:embed="rId13"/>
          <a:stretch>
            <a:fillRect/>
          </a:stretch>
        </p:blipFill>
        <p:spPr>
          <a:xfrm>
            <a:off x="4055745" y="5247640"/>
            <a:ext cx="1047750" cy="1047750"/>
          </a:xfrm>
          <a:prstGeom prst="rect">
            <a:avLst/>
          </a:prstGeom>
        </p:spPr>
      </p:pic>
      <p:pic>
        <p:nvPicPr>
          <p:cNvPr id="50" name="图片 49"/>
          <p:cNvPicPr>
            <a:picLocks noChangeAspect="1"/>
          </p:cNvPicPr>
          <p:nvPr/>
        </p:nvPicPr>
        <p:blipFill>
          <a:blip r:embed="rId14"/>
          <a:stretch>
            <a:fillRect/>
          </a:stretch>
        </p:blipFill>
        <p:spPr>
          <a:xfrm>
            <a:off x="2992120" y="5250180"/>
            <a:ext cx="1047750" cy="1047750"/>
          </a:xfrm>
          <a:prstGeom prst="rect">
            <a:avLst/>
          </a:prstGeom>
        </p:spPr>
      </p:pic>
      <p:pic>
        <p:nvPicPr>
          <p:cNvPr id="51" name="图片 50"/>
          <p:cNvPicPr>
            <a:picLocks noChangeAspect="1"/>
          </p:cNvPicPr>
          <p:nvPr/>
        </p:nvPicPr>
        <p:blipFill>
          <a:blip r:embed="rId15"/>
          <a:stretch>
            <a:fillRect/>
          </a:stretch>
        </p:blipFill>
        <p:spPr>
          <a:xfrm>
            <a:off x="5100955" y="5240020"/>
            <a:ext cx="1047115" cy="1017270"/>
          </a:xfrm>
          <a:prstGeom prst="rect">
            <a:avLst/>
          </a:prstGeom>
        </p:spPr>
      </p:pic>
      <p:pic>
        <p:nvPicPr>
          <p:cNvPr id="52" name="图片 51"/>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42240" y="5231130"/>
            <a:ext cx="977265" cy="1015365"/>
          </a:xfrm>
          <a:prstGeom prst="rect">
            <a:avLst/>
          </a:prstGeom>
        </p:spPr>
      </p:pic>
      <p:pic>
        <p:nvPicPr>
          <p:cNvPr id="53" name="图片 52"/>
          <p:cNvPicPr>
            <a:picLocks noChangeAspect="1"/>
          </p:cNvPicPr>
          <p:nvPr/>
        </p:nvPicPr>
        <p:blipFill>
          <a:blip r:embed="rId17"/>
          <a:stretch>
            <a:fillRect/>
          </a:stretch>
        </p:blipFill>
        <p:spPr>
          <a:xfrm>
            <a:off x="2035175" y="5247640"/>
            <a:ext cx="1020445" cy="1009015"/>
          </a:xfrm>
          <a:prstGeom prst="rect">
            <a:avLst/>
          </a:prstGeom>
        </p:spPr>
      </p:pic>
      <p:sp>
        <p:nvSpPr>
          <p:cNvPr id="55" name="圆角矩形 54"/>
          <p:cNvSpPr/>
          <p:nvPr/>
        </p:nvSpPr>
        <p:spPr>
          <a:xfrm>
            <a:off x="6513830" y="3308985"/>
            <a:ext cx="5678170" cy="310451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8"/>
          <a:stretch>
            <a:fillRect/>
          </a:stretch>
        </p:blipFill>
        <p:spPr>
          <a:xfrm>
            <a:off x="6725285" y="3479165"/>
            <a:ext cx="1129665" cy="891540"/>
          </a:xfrm>
          <a:prstGeom prst="rect">
            <a:avLst/>
          </a:prstGeom>
        </p:spPr>
      </p:pic>
      <p:pic>
        <p:nvPicPr>
          <p:cNvPr id="98" name="图片 97" descr="middle_img_v2_47fe4f99-ee61-47a4-8769-cf35b06160fg"/>
          <p:cNvPicPr>
            <a:picLocks noChangeAspect="1"/>
          </p:cNvPicPr>
          <p:nvPr/>
        </p:nvPicPr>
        <p:blipFill>
          <a:blip r:embed="rId19"/>
          <a:stretch>
            <a:fillRect/>
          </a:stretch>
        </p:blipFill>
        <p:spPr>
          <a:xfrm>
            <a:off x="7053580" y="5582285"/>
            <a:ext cx="1824355" cy="739775"/>
          </a:xfrm>
          <a:prstGeom prst="rect">
            <a:avLst/>
          </a:prstGeom>
        </p:spPr>
      </p:pic>
      <p:pic>
        <p:nvPicPr>
          <p:cNvPr id="97" name="图片 96" descr="middle_img_v2_4f60a6c0-26c2-473a-af51-d5d331ad96cg"/>
          <p:cNvPicPr>
            <a:picLocks noChangeAspect="1"/>
          </p:cNvPicPr>
          <p:nvPr/>
        </p:nvPicPr>
        <p:blipFill>
          <a:blip r:embed="rId20"/>
          <a:stretch>
            <a:fillRect/>
          </a:stretch>
        </p:blipFill>
        <p:spPr>
          <a:xfrm>
            <a:off x="9042400" y="5585460"/>
            <a:ext cx="2618740" cy="68961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0" y="6601460"/>
            <a:ext cx="12192000" cy="269240"/>
          </a:xfrm>
          <a:prstGeom prst="rect">
            <a:avLst/>
          </a:prstGeom>
          <a:solidFill>
            <a:srgbClr val="70B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cs typeface="+mn-ea"/>
              <a:sym typeface="+mn-lt"/>
            </a:endParaRPr>
          </a:p>
        </p:txBody>
      </p:sp>
      <p:grpSp>
        <p:nvGrpSpPr>
          <p:cNvPr id="8" name="组合 7"/>
          <p:cNvGrpSpPr/>
          <p:nvPr/>
        </p:nvGrpSpPr>
        <p:grpSpPr>
          <a:xfrm>
            <a:off x="652145" y="452755"/>
            <a:ext cx="5788066" cy="1078230"/>
            <a:chOff x="1065" y="249"/>
            <a:chExt cx="6982" cy="1301"/>
          </a:xfrm>
        </p:grpSpPr>
        <p:cxnSp>
          <p:nvCxnSpPr>
            <p:cNvPr id="9" name="直线连接符 10"/>
            <p:cNvCxnSpPr/>
            <p:nvPr/>
          </p:nvCxnSpPr>
          <p:spPr>
            <a:xfrm>
              <a:off x="4694" y="284"/>
              <a:ext cx="0" cy="1266"/>
            </a:xfrm>
            <a:prstGeom prst="line">
              <a:avLst/>
            </a:prstGeom>
            <a:ln>
              <a:solidFill>
                <a:srgbClr val="70BD0E"/>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6468" y="279"/>
              <a:ext cx="1579" cy="1191"/>
            </a:xfrm>
            <a:prstGeom prst="rect">
              <a:avLst/>
            </a:prstGeom>
          </p:spPr>
        </p:pic>
        <p:pic>
          <p:nvPicPr>
            <p:cNvPr id="11" name="图片 10"/>
            <p:cNvPicPr>
              <a:picLocks noChangeAspect="1"/>
            </p:cNvPicPr>
            <p:nvPr/>
          </p:nvPicPr>
          <p:blipFill>
            <a:blip r:embed="rId5"/>
            <a:stretch>
              <a:fillRect/>
            </a:stretch>
          </p:blipFill>
          <p:spPr>
            <a:xfrm>
              <a:off x="1065" y="249"/>
              <a:ext cx="3445" cy="1266"/>
            </a:xfrm>
            <a:prstGeom prst="rect">
              <a:avLst/>
            </a:prstGeom>
          </p:spPr>
        </p:pic>
      </p:grpSp>
      <p:pic>
        <p:nvPicPr>
          <p:cNvPr id="12" name="图片 11"/>
          <p:cNvPicPr>
            <a:picLocks noChangeAspect="1"/>
          </p:cNvPicPr>
          <p:nvPr/>
        </p:nvPicPr>
        <p:blipFill>
          <a:blip r:embed="rId6"/>
          <a:stretch>
            <a:fillRect/>
          </a:stretch>
        </p:blipFill>
        <p:spPr>
          <a:xfrm>
            <a:off x="393700" y="2320290"/>
            <a:ext cx="6319520" cy="3283585"/>
          </a:xfrm>
          <a:prstGeom prst="rect">
            <a:avLst/>
          </a:prstGeom>
        </p:spPr>
      </p:pic>
      <p:pic>
        <p:nvPicPr>
          <p:cNvPr id="13" name="图片 12" descr="img_v2_4afa19cf-5333-43b7-b98e-788a9c9ba3ag"/>
          <p:cNvPicPr>
            <a:picLocks noChangeAspect="1"/>
          </p:cNvPicPr>
          <p:nvPr/>
        </p:nvPicPr>
        <p:blipFill>
          <a:blip r:embed="rId7"/>
          <a:stretch>
            <a:fillRect/>
          </a:stretch>
        </p:blipFill>
        <p:spPr>
          <a:xfrm>
            <a:off x="7209790" y="1705610"/>
            <a:ext cx="4355465" cy="2454275"/>
          </a:xfrm>
          <a:prstGeom prst="rect">
            <a:avLst/>
          </a:prstGeom>
        </p:spPr>
      </p:pic>
      <p:pic>
        <p:nvPicPr>
          <p:cNvPr id="14" name="图片 13"/>
          <p:cNvPicPr>
            <a:picLocks noChangeAspect="1"/>
          </p:cNvPicPr>
          <p:nvPr/>
        </p:nvPicPr>
        <p:blipFill>
          <a:blip r:embed="rId8"/>
          <a:stretch>
            <a:fillRect/>
          </a:stretch>
        </p:blipFill>
        <p:spPr>
          <a:xfrm>
            <a:off x="8363585" y="4322445"/>
            <a:ext cx="2047875" cy="2047875"/>
          </a:xfrm>
          <a:prstGeom prst="rect">
            <a:avLst/>
          </a:prstGeom>
        </p:spPr>
      </p:pic>
      <p:pic>
        <p:nvPicPr>
          <p:cNvPr id="5" name="图片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43020" y="426085"/>
            <a:ext cx="1130935" cy="113093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1.0 </a:t>
            </a:r>
            <a:r>
              <a:rPr lang="zh-CN" altLang="en-US"/>
              <a:t>公司介绍</a:t>
            </a:r>
          </a:p>
        </p:txBody>
      </p:sp>
      <p:grpSp>
        <p:nvGrpSpPr>
          <p:cNvPr id="10" name="组合 9"/>
          <p:cNvGrpSpPr/>
          <p:nvPr/>
        </p:nvGrpSpPr>
        <p:grpSpPr>
          <a:xfrm>
            <a:off x="652780" y="1365250"/>
            <a:ext cx="11048365" cy="4458335"/>
            <a:chOff x="1013" y="1689"/>
            <a:chExt cx="17399" cy="7021"/>
          </a:xfrm>
        </p:grpSpPr>
        <p:cxnSp>
          <p:nvCxnSpPr>
            <p:cNvPr id="17" name="直接连接符 16"/>
            <p:cNvCxnSpPr/>
            <p:nvPr/>
          </p:nvCxnSpPr>
          <p:spPr>
            <a:xfrm>
              <a:off x="1013" y="8710"/>
              <a:ext cx="17399" cy="0"/>
            </a:xfrm>
            <a:prstGeom prst="line">
              <a:avLst/>
            </a:prstGeom>
            <a:ln>
              <a:solidFill>
                <a:srgbClr val="2C2F79"/>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4"/>
            <a:stretch>
              <a:fillRect/>
            </a:stretch>
          </p:blipFill>
          <p:spPr>
            <a:xfrm>
              <a:off x="5156" y="1689"/>
              <a:ext cx="3640" cy="6457"/>
            </a:xfrm>
            <a:prstGeom prst="rect">
              <a:avLst/>
            </a:prstGeom>
            <a:effectLst>
              <a:softEdge rad="31750"/>
            </a:effectLst>
          </p:spPr>
        </p:pic>
        <p:pic>
          <p:nvPicPr>
            <p:cNvPr id="13" name="图片 12"/>
            <p:cNvPicPr>
              <a:picLocks noChangeAspect="1"/>
            </p:cNvPicPr>
            <p:nvPr/>
          </p:nvPicPr>
          <p:blipFill>
            <a:blip r:embed="rId5"/>
            <a:stretch>
              <a:fillRect/>
            </a:stretch>
          </p:blipFill>
          <p:spPr>
            <a:xfrm>
              <a:off x="9392" y="1689"/>
              <a:ext cx="3650" cy="6501"/>
            </a:xfrm>
            <a:prstGeom prst="rect">
              <a:avLst/>
            </a:prstGeom>
            <a:effectLst>
              <a:softEdge rad="31750"/>
            </a:effectLst>
          </p:spPr>
        </p:pic>
        <p:pic>
          <p:nvPicPr>
            <p:cNvPr id="14" name="图片 13"/>
            <p:cNvPicPr>
              <a:picLocks noChangeAspect="1"/>
            </p:cNvPicPr>
            <p:nvPr/>
          </p:nvPicPr>
          <p:blipFill>
            <a:blip r:embed="rId6"/>
            <a:stretch>
              <a:fillRect/>
            </a:stretch>
          </p:blipFill>
          <p:spPr>
            <a:xfrm>
              <a:off x="13457" y="1689"/>
              <a:ext cx="3635" cy="6457"/>
            </a:xfrm>
            <a:prstGeom prst="rect">
              <a:avLst/>
            </a:prstGeom>
            <a:effectLst>
              <a:softEdge rad="31750"/>
            </a:effectLst>
          </p:spPr>
        </p:pic>
        <p:pic>
          <p:nvPicPr>
            <p:cNvPr id="15" name="图片 14"/>
            <p:cNvPicPr>
              <a:picLocks noChangeAspect="1"/>
            </p:cNvPicPr>
            <p:nvPr/>
          </p:nvPicPr>
          <p:blipFill>
            <a:blip r:embed="rId7"/>
            <a:stretch>
              <a:fillRect/>
            </a:stretch>
          </p:blipFill>
          <p:spPr>
            <a:xfrm>
              <a:off x="1217" y="1689"/>
              <a:ext cx="3344" cy="6502"/>
            </a:xfrm>
            <a:prstGeom prst="rect">
              <a:avLst/>
            </a:prstGeom>
            <a:effectLst>
              <a:softEdge rad="31750"/>
            </a:effectLst>
          </p:spPr>
        </p:pic>
      </p:gr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60BC60"/>
            </a:solidFill>
            <a:ln w="63500">
              <a:noFill/>
            </a:ln>
            <a:effectLst/>
          </p:spPr>
          <p:txBody>
            <a:bodyPr vert="horz" wrap="square" anchor="t"/>
            <a:lstStyle/>
            <a:p>
              <a:endParaRPr>
                <a:solidFill>
                  <a:srgbClr val="000000"/>
                </a:solidFill>
                <a:latin typeface="Calibri" panose="020F0502020204030204" charset="0"/>
                <a:ea typeface="宋体" pitchFamily="2" charset="-122"/>
                <a:sym typeface="宋体" pitchFamily="2" charset="-122"/>
              </a:endParaRPr>
            </a:p>
          </p:txBody>
        </p:sp>
        <p:sp>
          <p:nvSpPr>
            <p:cNvPr id="16" name="文本框 15"/>
            <p:cNvSpPr txBox="1"/>
            <p:nvPr/>
          </p:nvSpPr>
          <p:spPr>
            <a:xfrm>
              <a:off x="8552" y="798"/>
              <a:ext cx="2097" cy="580"/>
            </a:xfrm>
            <a:prstGeom prst="rect">
              <a:avLst/>
            </a:prstGeom>
            <a:noFill/>
          </p:spPr>
          <p:txBody>
            <a:bodyPr wrap="square" rtlCol="0" anchor="t">
              <a:spAutoFit/>
            </a:bodyPr>
            <a:lstStyle/>
            <a:p>
              <a:pPr algn="ctr"/>
              <a:r>
                <a:rPr lang="en-US" altLang="zh-CN">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ToC</a:t>
              </a: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产品</a:t>
              </a: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205355" y="5465445"/>
            <a:ext cx="7943215" cy="506730"/>
          </a:xfrm>
          <a:prstGeom prst="rect">
            <a:avLst/>
          </a:prstGeom>
          <a:solidFill>
            <a:srgbClr val="75C576"/>
          </a:solidFill>
          <a:effectLst>
            <a:softEdge rad="63500"/>
          </a:effectLst>
        </p:spPr>
        <p:txBody>
          <a:bodyPr wrap="square" rtlCol="0" anchor="t">
            <a:spAutoFit/>
          </a:bodyPr>
          <a:lstStyle/>
          <a:p>
            <a:pPr indent="0">
              <a:lnSpc>
                <a:spcPct val="150000"/>
              </a:lnSpc>
              <a:spcBef>
                <a:spcPct val="0"/>
              </a:spcBef>
              <a:buFont typeface="Arial" panose="020B0604020202020204" pitchFamily="34" charset="0"/>
              <a:buNone/>
            </a:pPr>
            <a:r>
              <a:rPr lang="en-US" altLang="zh-CN" dirty="0">
                <a:solidFill>
                  <a:schemeClr val="bg1"/>
                </a:solidFill>
                <a:sym typeface="+mn-ea"/>
              </a:rPr>
              <a:t>旗下</a:t>
            </a:r>
            <a:r>
              <a:rPr lang="zh-CN" altLang="en-US" dirty="0">
                <a:solidFill>
                  <a:schemeClr val="bg1"/>
                </a:solidFill>
                <a:sym typeface="+mn-ea"/>
              </a:rPr>
              <a:t>“</a:t>
            </a:r>
            <a:r>
              <a:rPr lang="en-US" altLang="zh-CN" dirty="0">
                <a:solidFill>
                  <a:schemeClr val="bg1"/>
                </a:solidFill>
                <a:sym typeface="+mn-ea"/>
              </a:rPr>
              <a:t>航旅纵横</a:t>
            </a:r>
            <a:r>
              <a:rPr lang="zh-CN" altLang="en-US" dirty="0">
                <a:solidFill>
                  <a:schemeClr val="bg1"/>
                </a:solidFill>
                <a:sym typeface="+mn-ea"/>
              </a:rPr>
              <a:t>”</a:t>
            </a:r>
            <a:r>
              <a:rPr lang="en-US" altLang="zh-CN" dirty="0">
                <a:solidFill>
                  <a:schemeClr val="bg1"/>
                </a:solidFill>
                <a:sym typeface="+mn-ea"/>
              </a:rPr>
              <a:t>系国内用户量最大的民航出行服务APP</a:t>
            </a:r>
            <a:r>
              <a:rPr lang="zh-CN" altLang="en-US" dirty="0">
                <a:solidFill>
                  <a:schemeClr val="bg1"/>
                </a:solidFill>
                <a:sym typeface="+mn-ea"/>
              </a:rPr>
              <a:t>，</a:t>
            </a:r>
            <a:r>
              <a:rPr lang="en-US" altLang="zh-CN" dirty="0">
                <a:solidFill>
                  <a:schemeClr val="bg1"/>
                </a:solidFill>
                <a:sym typeface="+mn-ea"/>
              </a:rPr>
              <a:t>激活用户量超</a:t>
            </a:r>
            <a:r>
              <a:rPr lang="zh-CN" altLang="en-US" b="1" dirty="0">
                <a:solidFill>
                  <a:srgbClr val="FF0000"/>
                </a:solidFill>
                <a:sym typeface="+mn-ea"/>
              </a:rPr>
              <a:t>一亿</a:t>
            </a:r>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75C57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60BC60"/>
            </a:solidFill>
            <a:ln w="63500">
              <a:noFill/>
            </a:ln>
            <a:effectLst/>
          </p:spPr>
          <p:txBody>
            <a:bodyPr vert="horz" wrap="square" anchor="t"/>
            <a:lstStyle/>
            <a:p>
              <a:endParaRPr>
                <a:solidFill>
                  <a:srgbClr val="000000"/>
                </a:solidFill>
                <a:latin typeface="Calibri" panose="020F0502020204030204" charset="0"/>
                <a:ea typeface="宋体" pitchFamily="2" charset="-122"/>
                <a:sym typeface="宋体"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lstStyle/>
            <a:p>
              <a:pPr algn="ctr"/>
              <a:r>
                <a:rPr lang="en-US" altLang="zh-CN">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ToB</a:t>
              </a: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产品</a:t>
              </a: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960755" y="1790700"/>
            <a:ext cx="2717800" cy="181165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60120" y="3891280"/>
            <a:ext cx="2718435" cy="181229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03675" y="1783715"/>
            <a:ext cx="2728595" cy="181864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03675" y="3891280"/>
            <a:ext cx="2728595" cy="1818640"/>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250430" y="1345565"/>
            <a:ext cx="3594735" cy="1291590"/>
            <a:chOff x="1578" y="2949"/>
            <a:chExt cx="5661" cy="2034"/>
          </a:xfrm>
        </p:grpSpPr>
        <p:sp>
          <p:nvSpPr>
            <p:cNvPr id="15" name="椭圆 14"/>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汉仪晓波花月圆W" panose="00020600040101010101" charset="-122"/>
                <a:ea typeface="汉仪晓波花月圆W" panose="00020600040101010101" charset="-122"/>
              </a:endParaRPr>
            </a:p>
          </p:txBody>
        </p:sp>
        <p:sp>
          <p:nvSpPr>
            <p:cNvPr id="16" name="文本框 15"/>
            <p:cNvSpPr txBox="1"/>
            <p:nvPr/>
          </p:nvSpPr>
          <p:spPr>
            <a:xfrm>
              <a:off x="2144" y="2949"/>
              <a:ext cx="5095" cy="2034"/>
            </a:xfrm>
            <a:prstGeom prst="rect">
              <a:avLst/>
            </a:prstGeom>
            <a:noFill/>
          </p:spPr>
          <p:txBody>
            <a:bodyPr wrap="square" rtlCol="0" anchor="t">
              <a:spAutoFit/>
            </a:bodyPr>
            <a:lstStyle/>
            <a:p>
              <a:pPr algn="l">
                <a:lnSpc>
                  <a:spcPct val="150000"/>
                </a:lnSpc>
              </a:pPr>
              <a:r>
                <a:rPr lang="zh-CN" altLang="en-US" sz="1600" b="1">
                  <a:solidFill>
                    <a:schemeClr val="tx1"/>
                  </a:solidFill>
                  <a:latin typeface="汉仪晓波花月圆W" panose="00020600040101010101" charset="-122"/>
                  <a:ea typeface="汉仪晓波花月圆W" panose="00020600040101010101" charset="-122"/>
                  <a:cs typeface="汉仪晓波花月圆W" panose="00020600040101010101" charset="-122"/>
                </a:rPr>
                <a:t>航班运控保障</a:t>
              </a:r>
            </a:p>
            <a:p>
              <a:pPr algn="l">
                <a:lnSpc>
                  <a:spcPct val="150000"/>
                </a:lnSpc>
              </a:pPr>
              <a:r>
                <a:rPr lang="zh-CN" altLang="en-US" sz="1200">
                  <a:latin typeface="汉仪晓波花月圆W" panose="00020600040101010101" charset="-122"/>
                  <a:ea typeface="汉仪晓波花月圆W" panose="00020600040101010101" charset="-122"/>
                  <a:cs typeface="汉仪晓波花月圆W" panose="00020600040101010101" charset="-122"/>
                </a:rPr>
                <a:t>航班预计起飞、到达时间精准预测，提前主动式启动保障，分钟级最优化航班恢复方案，最小化乘客、机场、航司三方损失</a:t>
              </a:r>
            </a:p>
          </p:txBody>
        </p:sp>
      </p:grpSp>
      <p:grpSp>
        <p:nvGrpSpPr>
          <p:cNvPr id="17" name="组合 16"/>
          <p:cNvGrpSpPr/>
          <p:nvPr/>
        </p:nvGrpSpPr>
        <p:grpSpPr>
          <a:xfrm>
            <a:off x="7250430" y="2658745"/>
            <a:ext cx="3594735" cy="1568450"/>
            <a:chOff x="1578" y="3087"/>
            <a:chExt cx="5661" cy="2470"/>
          </a:xfrm>
        </p:grpSpPr>
        <p:sp>
          <p:nvSpPr>
            <p:cNvPr id="18" name="椭圆 17"/>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汉仪晓波花月圆W" panose="00020600040101010101" charset="-122"/>
                <a:ea typeface="汉仪晓波花月圆W" panose="00020600040101010101" charset="-122"/>
              </a:endParaRPr>
            </a:p>
          </p:txBody>
        </p:sp>
        <p:sp>
          <p:nvSpPr>
            <p:cNvPr id="19" name="文本框 18"/>
            <p:cNvSpPr txBox="1"/>
            <p:nvPr/>
          </p:nvSpPr>
          <p:spPr>
            <a:xfrm>
              <a:off x="2144" y="3087"/>
              <a:ext cx="5095" cy="2470"/>
            </a:xfrm>
            <a:prstGeom prst="rect">
              <a:avLst/>
            </a:prstGeom>
            <a:noFill/>
          </p:spPr>
          <p:txBody>
            <a:bodyPr wrap="square" rtlCol="0" anchor="t">
              <a:spAutoFit/>
            </a:bodyPr>
            <a:lstStyle/>
            <a:p>
              <a:pPr algn="l">
                <a:lnSpc>
                  <a:spcPct val="150000"/>
                </a:lnSpc>
              </a:pPr>
              <a:r>
                <a:rPr lang="zh-CN" altLang="en-US" sz="1600" b="1">
                  <a:solidFill>
                    <a:schemeClr val="tx1"/>
                  </a:solidFill>
                  <a:latin typeface="汉仪晓波花月圆W" panose="00020600040101010101" charset="-122"/>
                  <a:ea typeface="汉仪晓波花月圆W" panose="00020600040101010101" charset="-122"/>
                  <a:cs typeface="汉仪晓波花月圆W" panose="00020600040101010101" charset="-122"/>
                </a:rPr>
                <a:t>智能闸机</a:t>
              </a:r>
            </a:p>
            <a:p>
              <a:pPr algn="l">
                <a:lnSpc>
                  <a:spcPct val="150000"/>
                </a:lnSpc>
              </a:pPr>
              <a:r>
                <a:rPr lang="zh-CN" altLang="en-US" sz="1200">
                  <a:solidFill>
                    <a:schemeClr val="tx1"/>
                  </a:solidFill>
                  <a:latin typeface="汉仪晓波花月圆W" panose="00020600040101010101" charset="-122"/>
                  <a:ea typeface="汉仪晓波花月圆W" panose="00020600040101010101" charset="-122"/>
                  <a:cs typeface="汉仪晓波花月圆W" panose="00020600040101010101" charset="-122"/>
                </a:rPr>
                <a:t>结合航信通，电子证件和生物特征信息，实现</a:t>
              </a:r>
              <a:r>
                <a:rPr lang="zh-CN" altLang="en-US" sz="1200">
                  <a:solidFill>
                    <a:srgbClr val="C00000"/>
                  </a:solidFill>
                  <a:latin typeface="汉仪晓波花月圆W" panose="00020600040101010101" charset="-122"/>
                  <a:ea typeface="汉仪晓波花月圆W" panose="00020600040101010101" charset="-122"/>
                  <a:cs typeface="汉仪晓波花月圆W" panose="00020600040101010101" charset="-122"/>
                </a:rPr>
                <a:t>无纸化快速通关服务</a:t>
              </a:r>
              <a:r>
                <a:rPr lang="zh-CN" altLang="en-US" sz="1200">
                  <a:solidFill>
                    <a:schemeClr val="tx1"/>
                  </a:solidFill>
                  <a:latin typeface="汉仪晓波花月圆W" panose="00020600040101010101" charset="-122"/>
                  <a:ea typeface="汉仪晓波花月圆W" panose="00020600040101010101" charset="-122"/>
                  <a:cs typeface="汉仪晓波花月圆W" panose="00020600040101010101" charset="-122"/>
                </a:rPr>
                <a:t>。可以语音提示口罩，眼镜，姿态等服务，助力实现全流程自助出行体验</a:t>
              </a:r>
            </a:p>
          </p:txBody>
        </p:sp>
      </p:grpSp>
      <p:grpSp>
        <p:nvGrpSpPr>
          <p:cNvPr id="20" name="组合 19"/>
          <p:cNvGrpSpPr/>
          <p:nvPr/>
        </p:nvGrpSpPr>
        <p:grpSpPr>
          <a:xfrm>
            <a:off x="7250430" y="4168775"/>
            <a:ext cx="3594735" cy="1014730"/>
            <a:chOff x="1578" y="2949"/>
            <a:chExt cx="5661" cy="1598"/>
          </a:xfrm>
        </p:grpSpPr>
        <p:sp>
          <p:nvSpPr>
            <p:cNvPr id="21" name="椭圆 20"/>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汉仪晓波花月圆W" panose="00020600040101010101" charset="-122"/>
                <a:ea typeface="汉仪晓波花月圆W" panose="00020600040101010101" charset="-122"/>
              </a:endParaRPr>
            </a:p>
          </p:txBody>
        </p:sp>
        <p:sp>
          <p:nvSpPr>
            <p:cNvPr id="22" name="文本框 21"/>
            <p:cNvSpPr txBox="1"/>
            <p:nvPr/>
          </p:nvSpPr>
          <p:spPr>
            <a:xfrm>
              <a:off x="2144" y="2949"/>
              <a:ext cx="5095" cy="1598"/>
            </a:xfrm>
            <a:prstGeom prst="rect">
              <a:avLst/>
            </a:prstGeom>
            <a:noFill/>
          </p:spPr>
          <p:txBody>
            <a:bodyPr wrap="square" rtlCol="0" anchor="t">
              <a:spAutoFit/>
            </a:bodyPr>
            <a:lstStyle/>
            <a:p>
              <a:pPr algn="l">
                <a:lnSpc>
                  <a:spcPct val="150000"/>
                </a:lnSpc>
              </a:pPr>
              <a:r>
                <a:rPr lang="zh-CN" altLang="en-US" sz="1600" b="1">
                  <a:latin typeface="汉仪晓波花月圆W" panose="00020600040101010101" charset="-122"/>
                  <a:ea typeface="汉仪晓波花月圆W" panose="00020600040101010101" charset="-122"/>
                  <a:cs typeface="汉仪晓波花月圆W" panose="00020600040101010101" charset="-122"/>
                  <a:sym typeface="+mn-ea"/>
                </a:rPr>
                <a:t>民航区块链技术</a:t>
              </a:r>
              <a:endParaRPr lang="zh-CN" altLang="en-US" sz="1600" b="1">
                <a:solidFill>
                  <a:schemeClr val="tx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200">
                  <a:latin typeface="汉仪晓波花月圆W" panose="00020600040101010101" charset="-122"/>
                  <a:ea typeface="汉仪晓波花月圆W" panose="00020600040101010101" charset="-122"/>
                  <a:cs typeface="汉仪晓波花月圆W" panose="00020600040101010101" charset="-122"/>
                  <a:sym typeface="+mn-ea"/>
                </a:rPr>
                <a:t>打破信息孤岛、优化业务流程、提高协同效率，可信/隐私计算</a:t>
              </a:r>
            </a:p>
          </p:txBody>
        </p:sp>
      </p:grpSp>
      <p:grpSp>
        <p:nvGrpSpPr>
          <p:cNvPr id="23" name="组合 22"/>
          <p:cNvGrpSpPr/>
          <p:nvPr/>
        </p:nvGrpSpPr>
        <p:grpSpPr>
          <a:xfrm>
            <a:off x="7250430" y="5270500"/>
            <a:ext cx="3594735" cy="829945"/>
            <a:chOff x="1578" y="2949"/>
            <a:chExt cx="5661" cy="1307"/>
          </a:xfrm>
        </p:grpSpPr>
        <p:sp>
          <p:nvSpPr>
            <p:cNvPr id="24" name="椭圆 23"/>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汉仪晓波花月圆W" panose="00020600040101010101" charset="-122"/>
                <a:ea typeface="汉仪晓波花月圆W" panose="00020600040101010101" charset="-122"/>
              </a:endParaRPr>
            </a:p>
          </p:txBody>
        </p:sp>
        <p:sp>
          <p:nvSpPr>
            <p:cNvPr id="25" name="文本框 24"/>
            <p:cNvSpPr txBox="1"/>
            <p:nvPr/>
          </p:nvSpPr>
          <p:spPr>
            <a:xfrm>
              <a:off x="2144" y="2949"/>
              <a:ext cx="5095" cy="1307"/>
            </a:xfrm>
            <a:prstGeom prst="rect">
              <a:avLst/>
            </a:prstGeom>
            <a:noFill/>
          </p:spPr>
          <p:txBody>
            <a:bodyPr wrap="square" rtlCol="0" anchor="t">
              <a:spAutoFit/>
            </a:bodyPr>
            <a:lstStyle/>
            <a:p>
              <a:pPr algn="l">
                <a:lnSpc>
                  <a:spcPct val="150000"/>
                </a:lnSpc>
              </a:pPr>
              <a:r>
                <a:rPr lang="zh-CN" altLang="en-US" sz="1600" b="1">
                  <a:solidFill>
                    <a:schemeClr val="tx1"/>
                  </a:solidFill>
                  <a:latin typeface="汉仪晓波花月圆W" panose="00020600040101010101" charset="-122"/>
                  <a:ea typeface="汉仪晓波花月圆W" panose="00020600040101010101" charset="-122"/>
                  <a:cs typeface="汉仪晓波花月圆W" panose="00020600040101010101" charset="-122"/>
                </a:rPr>
                <a:t>智能客服、智慧航显大屏（航旅天眼）等</a:t>
              </a:r>
              <a:r>
                <a:rPr lang="en-US" altLang="zh-CN" sz="1600" b="1">
                  <a:solidFill>
                    <a:schemeClr val="tx1"/>
                  </a:solidFill>
                  <a:latin typeface="汉仪晓波花月圆W" panose="00020600040101010101" charset="-122"/>
                  <a:ea typeface="汉仪晓波花月圆W" panose="00020600040101010101" charset="-122"/>
                  <a:cs typeface="汉仪晓波花月圆W" panose="00020600040101010101" charset="-122"/>
                </a:rPr>
                <a:t>...</a:t>
              </a:r>
            </a:p>
          </p:txBody>
        </p:sp>
      </p:grpSp>
      <p:sp>
        <p:nvSpPr>
          <p:cNvPr id="77" name="椭圆 76"/>
          <p:cNvSpPr/>
          <p:nvPr/>
        </p:nvSpPr>
        <p:spPr>
          <a:xfrm>
            <a:off x="2352040" y="189801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034915" y="189801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352040" y="375856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034915" y="375856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0" name="矩形 4"/>
          <p:cNvSpPr/>
          <p:nvPr/>
        </p:nvSpPr>
        <p:spPr>
          <a:xfrm>
            <a:off x="0" y="1253490"/>
            <a:ext cx="12172950" cy="645160"/>
          </a:xfrm>
          <a:prstGeom prst="rect">
            <a:avLst/>
          </a:prstGeom>
          <a:noFill/>
          <a:ln w="9525">
            <a:noFill/>
          </a:ln>
        </p:spPr>
        <p:txBody>
          <a:bodyPr wrap="square">
            <a:spAutoFit/>
          </a:bodyPr>
          <a:lstStyle/>
          <a:p>
            <a:pPr marL="342900" marR="0" lvl="0" indent="-342900" algn="l" defTabSz="0" rtl="0" eaLnBrk="0" fontAlgn="base" latinLnBrk="0" hangingPunct="0">
              <a:lnSpc>
                <a:spcPct val="100000"/>
              </a:lnSpc>
              <a:spcBef>
                <a:spcPct val="20000"/>
              </a:spcBef>
              <a:spcAft>
                <a:spcPct val="0"/>
              </a:spcAft>
              <a:buClrTx/>
              <a:buSzTx/>
              <a:buFont typeface="Wingdings" panose="05000000000000000000" pitchFamily="2" charset="2"/>
              <a:buChar char="n"/>
              <a:tabLst>
                <a:tab pos="0" algn="l"/>
              </a:tabLst>
              <a:defRPr/>
            </a:pPr>
            <a:r>
              <a:rPr kumimoji="0" lang="zh-CN" altLang="en-US" b="1" i="0" u="none" strike="noStrike" kern="1200" cap="none" spc="0" normalizeH="0" baseline="0" noProof="1">
                <a:ln>
                  <a:noFill/>
                </a:ln>
                <a:solidFill>
                  <a:srgbClr val="002060"/>
                </a:solidFill>
                <a:effectLst/>
                <a:uLnTx/>
                <a:uFillTx/>
                <a:latin typeface="微软雅黑" panose="020B0503020204020204" charset="-122"/>
                <a:ea typeface="微软雅黑" panose="020B0503020204020204" charset="-122"/>
                <a:cs typeface="+mn-cs"/>
                <a:sym typeface="+mn-ea"/>
              </a:rPr>
              <a:t>近年来中航信移动科技承接国家部委、民航专项重大科研任务</a:t>
            </a:r>
            <a:r>
              <a:rPr kumimoji="0" lang="en-US" altLang="x-none" b="1" i="0" u="none" strike="noStrike" kern="1200" cap="none" spc="0" normalizeH="0" baseline="0" noProof="1">
                <a:ln>
                  <a:noFill/>
                </a:ln>
                <a:solidFill>
                  <a:srgbClr val="002060"/>
                </a:solidFill>
                <a:effectLst/>
                <a:uLnTx/>
                <a:uFillTx/>
                <a:latin typeface="微软雅黑" panose="020B0503020204020204" charset="-122"/>
                <a:ea typeface="微软雅黑" panose="020B0503020204020204" charset="-122"/>
                <a:cs typeface="+mn-cs"/>
                <a:sym typeface="+mn-ea"/>
              </a:rPr>
              <a:t>6</a:t>
            </a:r>
            <a:r>
              <a:rPr kumimoji="0" lang="zh-CN" altLang="en-US" b="1" i="0" u="none" strike="noStrike" kern="1200" cap="none" spc="0" normalizeH="0" baseline="0" noProof="1">
                <a:ln>
                  <a:noFill/>
                </a:ln>
                <a:solidFill>
                  <a:srgbClr val="002060"/>
                </a:solidFill>
                <a:effectLst/>
                <a:uLnTx/>
                <a:uFillTx/>
                <a:latin typeface="微软雅黑" panose="020B0503020204020204" charset="-122"/>
                <a:ea typeface="微软雅黑" panose="020B0503020204020204" charset="-122"/>
                <a:cs typeface="+mn-cs"/>
                <a:sym typeface="+mn-ea"/>
              </a:rPr>
              <a:t>项，涉及研发经费 </a:t>
            </a:r>
            <a:r>
              <a:rPr kumimoji="0" lang="en-US" altLang="x-none"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1.95</a:t>
            </a:r>
            <a:r>
              <a:rPr kumimoji="0" lang="zh-CN" altLang="en-US"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亿</a:t>
            </a:r>
            <a:r>
              <a:rPr kumimoji="0" lang="zh-CN" altLang="en-US" b="1" i="0" u="none" strike="noStrike" kern="1200" cap="none" spc="0" normalizeH="0" baseline="0" noProof="1">
                <a:ln>
                  <a:noFill/>
                </a:ln>
                <a:solidFill>
                  <a:srgbClr val="002060"/>
                </a:solidFill>
                <a:effectLst/>
                <a:uLnTx/>
                <a:uFillTx/>
                <a:latin typeface="微软雅黑" panose="020B0503020204020204" charset="-122"/>
                <a:ea typeface="微软雅黑" panose="020B0503020204020204" charset="-122"/>
                <a:cs typeface="+mn-cs"/>
                <a:sym typeface="+mn-ea"/>
              </a:rPr>
              <a:t>，</a:t>
            </a:r>
            <a:r>
              <a:rPr lang="pt-BR" altLang="zh-CN" b="1" dirty="0">
                <a:solidFill>
                  <a:srgbClr val="002060"/>
                </a:solidFill>
                <a:sym typeface="+mn-ea"/>
              </a:rPr>
              <a:t>近三年发表专业学术论文、专著与理论研究成果</a:t>
            </a:r>
            <a:r>
              <a:rPr lang="en-US" altLang="pt-BR" b="1" dirty="0">
                <a:solidFill>
                  <a:srgbClr val="FF0000"/>
                </a:solidFill>
                <a:sym typeface="+mn-ea"/>
              </a:rPr>
              <a:t>20</a:t>
            </a:r>
            <a:r>
              <a:rPr lang="pt-BR" altLang="zh-CN" b="1" dirty="0">
                <a:solidFill>
                  <a:srgbClr val="FF0000"/>
                </a:solidFill>
                <a:sym typeface="+mn-ea"/>
              </a:rPr>
              <a:t>项</a:t>
            </a:r>
            <a:r>
              <a:rPr lang="zh-CN" altLang="pt-BR" b="1" dirty="0">
                <a:solidFill>
                  <a:srgbClr val="002060"/>
                </a:solidFill>
                <a:sym typeface="+mn-ea"/>
              </a:rPr>
              <a:t>（</a:t>
            </a:r>
            <a:r>
              <a:rPr lang="en-US" altLang="zh-CN" b="1" dirty="0">
                <a:solidFill>
                  <a:srgbClr val="002060"/>
                </a:solidFill>
                <a:sym typeface="+mn-ea"/>
              </a:rPr>
              <a:t>SCI 4</a:t>
            </a:r>
            <a:r>
              <a:rPr lang="zh-CN" altLang="en-US" b="1" dirty="0">
                <a:solidFill>
                  <a:srgbClr val="002060"/>
                </a:solidFill>
                <a:sym typeface="+mn-ea"/>
              </a:rPr>
              <a:t>篇，SCCI 1篇，</a:t>
            </a:r>
            <a:r>
              <a:rPr lang="en-US" altLang="zh-CN" b="1" dirty="0">
                <a:solidFill>
                  <a:srgbClr val="002060"/>
                </a:solidFill>
                <a:sym typeface="+mn-ea"/>
              </a:rPr>
              <a:t>EI</a:t>
            </a:r>
            <a:r>
              <a:rPr lang="zh-CN" altLang="en-US" b="1" dirty="0">
                <a:solidFill>
                  <a:srgbClr val="002060"/>
                </a:solidFill>
                <a:sym typeface="+mn-ea"/>
              </a:rPr>
              <a:t>检索</a:t>
            </a:r>
            <a:r>
              <a:rPr lang="en-US" altLang="zh-CN" b="1" dirty="0">
                <a:solidFill>
                  <a:srgbClr val="002060"/>
                </a:solidFill>
                <a:sym typeface="+mn-ea"/>
              </a:rPr>
              <a:t>2</a:t>
            </a:r>
            <a:r>
              <a:rPr lang="zh-CN" altLang="en-US" b="1" dirty="0">
                <a:solidFill>
                  <a:srgbClr val="002060"/>
                </a:solidFill>
                <a:sym typeface="+mn-ea"/>
              </a:rPr>
              <a:t>篇）</a:t>
            </a:r>
            <a:r>
              <a:rPr lang="zh-CN" altLang="pt-BR" b="1" dirty="0">
                <a:solidFill>
                  <a:srgbClr val="002060"/>
                </a:solidFill>
                <a:sym typeface="+mn-ea"/>
              </a:rPr>
              <a:t>，</a:t>
            </a:r>
            <a:r>
              <a:rPr kumimoji="0" lang="zh-CN" altLang="en-US" b="1" i="0" u="none" strike="noStrike" kern="1200" cap="none" spc="0" normalizeH="0" baseline="0" noProof="1">
                <a:ln>
                  <a:noFill/>
                </a:ln>
                <a:solidFill>
                  <a:srgbClr val="002060"/>
                </a:solidFill>
                <a:effectLst/>
                <a:uLnTx/>
                <a:uFillTx/>
                <a:latin typeface="微软雅黑" panose="020B0503020204020204" charset="-122"/>
                <a:ea typeface="微软雅黑" panose="020B0503020204020204" charset="-122"/>
                <a:cs typeface="+mn-cs"/>
                <a:sym typeface="+mn-ea"/>
              </a:rPr>
              <a:t>授权发明</a:t>
            </a:r>
            <a:r>
              <a:rPr kumimoji="0" lang="zh-CN" altLang="en-US"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专利</a:t>
            </a:r>
            <a:r>
              <a:rPr kumimoji="0" lang="en-US" altLang="zh-CN"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95</a:t>
            </a:r>
            <a:r>
              <a:rPr kumimoji="0" lang="zh-CN" altLang="en-US"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项，软件著作权</a:t>
            </a:r>
            <a:r>
              <a:rPr kumimoji="0" lang="en-US" altLang="zh-CN"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23</a:t>
            </a:r>
            <a:r>
              <a:rPr kumimoji="0" lang="zh-CN" altLang="en-US"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cs"/>
                <a:sym typeface="+mn-ea"/>
              </a:rPr>
              <a:t>件</a:t>
            </a:r>
          </a:p>
        </p:txBody>
      </p:sp>
      <p:graphicFrame>
        <p:nvGraphicFramePr>
          <p:cNvPr id="21506" name="表格 21505"/>
          <p:cNvGraphicFramePr/>
          <p:nvPr>
            <p:custDataLst>
              <p:tags r:id="rId1"/>
            </p:custDataLst>
          </p:nvPr>
        </p:nvGraphicFramePr>
        <p:xfrm>
          <a:off x="32385" y="1965960"/>
          <a:ext cx="12199620" cy="4532822"/>
        </p:xfrm>
        <a:graphic>
          <a:graphicData uri="http://schemas.openxmlformats.org/drawingml/2006/table">
            <a:tbl>
              <a:tblPr/>
              <a:tblGrid>
                <a:gridCol w="3338830">
                  <a:extLst>
                    <a:ext uri="{9D8B030D-6E8A-4147-A177-3AD203B41FA5}">
                      <a16:colId xmlns:a16="http://schemas.microsoft.com/office/drawing/2014/main" val="20000"/>
                    </a:ext>
                  </a:extLst>
                </a:gridCol>
                <a:gridCol w="3108325">
                  <a:extLst>
                    <a:ext uri="{9D8B030D-6E8A-4147-A177-3AD203B41FA5}">
                      <a16:colId xmlns:a16="http://schemas.microsoft.com/office/drawing/2014/main" val="20001"/>
                    </a:ext>
                  </a:extLst>
                </a:gridCol>
                <a:gridCol w="2959100">
                  <a:extLst>
                    <a:ext uri="{9D8B030D-6E8A-4147-A177-3AD203B41FA5}">
                      <a16:colId xmlns:a16="http://schemas.microsoft.com/office/drawing/2014/main" val="20002"/>
                    </a:ext>
                  </a:extLst>
                </a:gridCol>
                <a:gridCol w="2793365">
                  <a:extLst>
                    <a:ext uri="{9D8B030D-6E8A-4147-A177-3AD203B41FA5}">
                      <a16:colId xmlns:a16="http://schemas.microsoft.com/office/drawing/2014/main" val="20003"/>
                    </a:ext>
                  </a:extLst>
                </a:gridCol>
              </a:tblGrid>
              <a:tr h="360680">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marL="0" lvl="0" indent="0" algn="ctr" fontAlgn="ctr" latinLnBrk="0">
                        <a:spcBef>
                          <a:spcPct val="20000"/>
                        </a:spcBef>
                        <a:buClr>
                          <a:schemeClr val="tx2"/>
                        </a:buClr>
                        <a:buNone/>
                      </a:pPr>
                      <a:r>
                        <a:rPr lang="zh-CN" altLang="en-US" sz="1860" b="1">
                          <a:solidFill>
                            <a:srgbClr val="FFFFFF"/>
                          </a:solidFill>
                          <a:latin typeface="Calibri" panose="020F0502020204030204" charset="0"/>
                          <a:ea typeface="微软雅黑" panose="020B0503020204020204" charset="-122"/>
                        </a:rPr>
                        <a:t>重大科研任务</a:t>
                      </a:r>
                    </a:p>
                  </a:txBody>
                  <a:tcPr marL="77409" marR="77409" marT="38704" marB="38704"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60BC60"/>
                    </a:solidFill>
                  </a:tcPr>
                </a:tc>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marL="0" lvl="0" indent="0" algn="ctr" fontAlgn="ctr" latinLnBrk="0">
                        <a:spcBef>
                          <a:spcPct val="20000"/>
                        </a:spcBef>
                        <a:buClr>
                          <a:schemeClr val="tx2"/>
                        </a:buClr>
                        <a:buNone/>
                      </a:pPr>
                      <a:r>
                        <a:rPr lang="zh-CN" altLang="en-US" sz="1860" b="1">
                          <a:solidFill>
                            <a:srgbClr val="FFFFFF"/>
                          </a:solidFill>
                          <a:latin typeface="Calibri" panose="020F0502020204030204" charset="0"/>
                          <a:ea typeface="微软雅黑" panose="020B0503020204020204" charset="-122"/>
                          <a:sym typeface="+mn-ea"/>
                        </a:rPr>
                        <a:t>科技创新</a:t>
                      </a:r>
                      <a:endParaRPr lang="zh-CN" altLang="en-US" sz="1860" b="1">
                        <a:solidFill>
                          <a:srgbClr val="FFFFFF"/>
                        </a:solidFill>
                        <a:latin typeface="Calibri" panose="020F0502020204030204" charset="0"/>
                        <a:ea typeface="微软雅黑" panose="020B0503020204020204" charset="-122"/>
                      </a:endParaRPr>
                    </a:p>
                  </a:txBody>
                  <a:tcPr marL="77409" marR="77409" marT="38704" marB="38704"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60BC60"/>
                    </a:solidFill>
                  </a:tcPr>
                </a:tc>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marL="0" lvl="0" indent="0" algn="ctr" fontAlgn="ctr" latinLnBrk="0">
                        <a:spcBef>
                          <a:spcPct val="20000"/>
                        </a:spcBef>
                        <a:buClr>
                          <a:schemeClr val="tx2"/>
                        </a:buClr>
                        <a:buNone/>
                      </a:pPr>
                      <a:r>
                        <a:rPr lang="zh-CN" altLang="en-US" sz="1860" b="1">
                          <a:solidFill>
                            <a:srgbClr val="FFFFFF"/>
                          </a:solidFill>
                          <a:latin typeface="Calibri" panose="020F0502020204030204" charset="0"/>
                          <a:ea typeface="微软雅黑" panose="020B0503020204020204" charset="-122"/>
                        </a:rPr>
                        <a:t>系统保障</a:t>
                      </a:r>
                    </a:p>
                  </a:txBody>
                  <a:tcPr marL="77409" marR="77409" marT="38704" marB="38704"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60BC60"/>
                    </a:solidFill>
                  </a:tcPr>
                </a:tc>
                <a:tc>
                  <a:txBody>
                    <a:bodyPr/>
                    <a:lstStyle/>
                    <a:p>
                      <a:pPr marL="0" lvl="0" indent="0" algn="ctr" fontAlgn="ctr" latinLnBrk="0">
                        <a:spcBef>
                          <a:spcPct val="20000"/>
                        </a:spcBef>
                        <a:buClr>
                          <a:schemeClr val="tx2"/>
                        </a:buClr>
                        <a:buNone/>
                      </a:pPr>
                      <a:r>
                        <a:rPr lang="zh-CN" altLang="en-US" sz="1860" b="1">
                          <a:solidFill>
                            <a:srgbClr val="FFFFFF"/>
                          </a:solidFill>
                          <a:latin typeface="Calibri" panose="020F0502020204030204" charset="0"/>
                          <a:ea typeface="微软雅黑" panose="020B0503020204020204" charset="-122"/>
                        </a:rPr>
                        <a:t>信息安全</a:t>
                      </a:r>
                    </a:p>
                  </a:txBody>
                  <a:tcPr marL="77409" marR="77409" marT="38704" marB="38704"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60BC60"/>
                    </a:solidFill>
                  </a:tcPr>
                </a:tc>
                <a:extLst>
                  <a:ext uri="{0D108BD9-81ED-4DB2-BD59-A6C34878D82A}">
                    <a16:rowId xmlns:a16="http://schemas.microsoft.com/office/drawing/2014/main" val="10000"/>
                  </a:ext>
                </a:extLst>
              </a:tr>
              <a:tr h="4171950">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lvl="0" algn="l" defTabSz="914400" fontAlgn="ctr" latinLnBrk="0">
                        <a:lnSpc>
                          <a:spcPts val="2480"/>
                        </a:lnSpc>
                        <a:spcBef>
                          <a:spcPts val="0"/>
                        </a:spcBef>
                        <a:buClr>
                          <a:schemeClr val="tx2"/>
                        </a:buClr>
                        <a:buFont typeface="Wingdings" panose="05000000000000000000" charset="0"/>
                        <a:buChar char=""/>
                        <a:tabLst>
                          <a:tab pos="0" algn="l"/>
                          <a:tab pos="11430" algn="dec"/>
                          <a:tab pos="0" algn="l"/>
                          <a:tab pos="11430" algn="dec"/>
                        </a:tabLst>
                      </a:pPr>
                      <a:r>
                        <a:rPr lang="zh-CN" altLang="en-US" sz="1185" b="1">
                          <a:solidFill>
                            <a:srgbClr val="FF0000"/>
                          </a:solidFill>
                          <a:latin typeface="微软雅黑" panose="020B0503020204020204" charset="-122"/>
                          <a:ea typeface="微软雅黑" panose="020B0503020204020204" charset="-122"/>
                        </a:rPr>
                        <a:t>国家自然基金民航重点项目</a:t>
                      </a:r>
                      <a:r>
                        <a:rPr lang="zh-CN" altLang="en-US" sz="1185">
                          <a:solidFill>
                            <a:srgbClr val="000000"/>
                          </a:solidFill>
                          <a:latin typeface="微软雅黑" panose="020B0503020204020204" charset="-122"/>
                          <a:ea typeface="微软雅黑" panose="020B0503020204020204" charset="-122"/>
                        </a:rPr>
                        <a:t>“基于实时计算在线数据的航班运控效能提升关键技术研究”</a:t>
                      </a:r>
                    </a:p>
                    <a:p>
                      <a:pPr marL="285750" lvl="0" indent="-285750" algn="l"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rPr>
                        <a:t>工信部两化融合重点</a:t>
                      </a:r>
                      <a:r>
                        <a:rPr sz="1185">
                          <a:solidFill>
                            <a:srgbClr val="000000"/>
                          </a:solidFill>
                          <a:latin typeface="微软雅黑" panose="020B0503020204020204" charset="-122"/>
                          <a:ea typeface="微软雅黑" panose="020B0503020204020204" charset="-122"/>
                        </a:rPr>
                        <a:t>试点</a:t>
                      </a:r>
                      <a:r>
                        <a:rPr lang="zh-CN" altLang="en-US" sz="1185">
                          <a:solidFill>
                            <a:srgbClr val="000000"/>
                          </a:solidFill>
                          <a:latin typeface="微软雅黑" panose="020B0503020204020204" charset="-122"/>
                          <a:ea typeface="微软雅黑" panose="020B0503020204020204" charset="-122"/>
                        </a:rPr>
                        <a:t>项目“航旅纵横”</a:t>
                      </a:r>
                    </a:p>
                    <a:p>
                      <a:pPr marL="285750" lvl="0" indent="-285750" algn="l"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sz="1185">
                          <a:solidFill>
                            <a:srgbClr val="000000"/>
                          </a:solidFill>
                          <a:latin typeface="微软雅黑" panose="020B0503020204020204" charset="-122"/>
                          <a:ea typeface="微软雅黑" panose="020B0503020204020204" charset="-122"/>
                        </a:rPr>
                        <a:t>民航局民航安全能力建设项目“基于电子身份证照的民航移动便捷出行系统研制及应用”，实现“一码在手</a:t>
                      </a:r>
                      <a:r>
                        <a:rPr lang="zh-CN" sz="1185">
                          <a:solidFill>
                            <a:srgbClr val="000000"/>
                          </a:solidFill>
                          <a:latin typeface="微软雅黑" panose="020B0503020204020204" charset="-122"/>
                          <a:ea typeface="微软雅黑" panose="020B0503020204020204" charset="-122"/>
                        </a:rPr>
                        <a:t>，畅行无忧“</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sz="1185">
                          <a:solidFill>
                            <a:srgbClr val="000000"/>
                          </a:solidFill>
                          <a:latin typeface="微软雅黑" panose="020B0503020204020204" charset="-122"/>
                          <a:ea typeface="微软雅黑" panose="020B0503020204020204" charset="-122"/>
                          <a:sym typeface="+mn-ea"/>
                        </a:rPr>
                        <a:t>民航业内首个受国家认可的区块链服务系统</a:t>
                      </a:r>
                      <a:endParaRPr sz="1185">
                        <a:solidFill>
                          <a:srgbClr val="00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rPr>
                        <a:t>中国民航服务评价系统”研发项目</a:t>
                      </a:r>
                    </a:p>
                  </a:txBody>
                  <a:tcPr marL="77409" marR="77409" marT="38704" marB="38704">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b="1">
                          <a:solidFill>
                            <a:srgbClr val="FF0000"/>
                          </a:solidFill>
                          <a:latin typeface="微软雅黑" panose="020B0503020204020204" charset="-122"/>
                          <a:ea typeface="微软雅黑" panose="020B0503020204020204" charset="-122"/>
                          <a:sym typeface="+mn-ea"/>
                        </a:rPr>
                        <a:t>中国交通运输协会科学技术一等奖</a:t>
                      </a:r>
                      <a:endParaRPr lang="zh-CN" altLang="en-US" sz="1185" b="1">
                        <a:solidFill>
                          <a:srgbClr val="FF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b="1">
                          <a:solidFill>
                            <a:srgbClr val="FF0000"/>
                          </a:solidFill>
                          <a:latin typeface="微软雅黑" panose="020B0503020204020204" charset="-122"/>
                          <a:ea typeface="微软雅黑" panose="020B0503020204020204" charset="-122"/>
                          <a:sym typeface="+mn-ea"/>
                        </a:rPr>
                        <a:t>民航科技进步二等奖</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b="1">
                          <a:solidFill>
                            <a:srgbClr val="FF0000"/>
                          </a:solidFill>
                          <a:latin typeface="微软雅黑" panose="020B0503020204020204" charset="-122"/>
                          <a:ea typeface="微软雅黑" panose="020B0503020204020204" charset="-122"/>
                          <a:sym typeface="+mn-ea"/>
                        </a:rPr>
                        <a:t>被纳入交通运输重大科技创新成果库</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en-US" altLang="zh-CN" sz="1185">
                          <a:solidFill>
                            <a:srgbClr val="000000"/>
                          </a:solidFill>
                          <a:latin typeface="微软雅黑" panose="020B0503020204020204" charset="-122"/>
                          <a:ea typeface="微软雅黑" panose="020B0503020204020204" charset="-122"/>
                        </a:rPr>
                        <a:t>4</a:t>
                      </a:r>
                      <a:r>
                        <a:rPr lang="zh-CN" altLang="en-US" sz="1185">
                          <a:solidFill>
                            <a:srgbClr val="000000"/>
                          </a:solidFill>
                          <a:latin typeface="微软雅黑" panose="020B0503020204020204" charset="-122"/>
                          <a:ea typeface="微软雅黑" panose="020B0503020204020204" charset="-122"/>
                        </a:rPr>
                        <a:t>篇 </a:t>
                      </a:r>
                      <a:r>
                        <a:rPr lang="en-US" altLang="zh-CN" sz="1185" b="1">
                          <a:solidFill>
                            <a:srgbClr val="FF0000"/>
                          </a:solidFill>
                          <a:latin typeface="微软雅黑" panose="020B0503020204020204" charset="-122"/>
                          <a:ea typeface="微软雅黑" panose="020B0503020204020204" charset="-122"/>
                        </a:rPr>
                        <a:t>SCI检索</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rPr>
                        <a:t>2篇</a:t>
                      </a:r>
                      <a:r>
                        <a:rPr lang="zh-CN" altLang="en-US" sz="1185" b="1">
                          <a:solidFill>
                            <a:srgbClr val="FF0000"/>
                          </a:solidFill>
                          <a:latin typeface="微软雅黑" panose="020B0503020204020204" charset="-122"/>
                          <a:ea typeface="微软雅黑" panose="020B0503020204020204" charset="-122"/>
                        </a:rPr>
                        <a:t>  </a:t>
                      </a:r>
                      <a:r>
                        <a:rPr lang="en-US" altLang="zh-CN" sz="1185" b="1">
                          <a:solidFill>
                            <a:srgbClr val="FF0000"/>
                          </a:solidFill>
                          <a:latin typeface="微软雅黑" panose="020B0503020204020204" charset="-122"/>
                          <a:ea typeface="微软雅黑" panose="020B0503020204020204" charset="-122"/>
                        </a:rPr>
                        <a:t>EI</a:t>
                      </a:r>
                      <a:r>
                        <a:rPr lang="zh-CN" altLang="en-US" sz="1185" b="1">
                          <a:solidFill>
                            <a:srgbClr val="FF0000"/>
                          </a:solidFill>
                          <a:latin typeface="微软雅黑" panose="020B0503020204020204" charset="-122"/>
                          <a:ea typeface="微软雅黑" panose="020B0503020204020204" charset="-122"/>
                        </a:rPr>
                        <a:t>检索</a:t>
                      </a:r>
                      <a:endParaRPr lang="en-US" altLang="zh-CN" sz="1185" b="1">
                        <a:solidFill>
                          <a:srgbClr val="FF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en-US" altLang="zh-CN" sz="1185" b="1">
                          <a:solidFill>
                            <a:srgbClr val="FF0000"/>
                          </a:solidFill>
                          <a:latin typeface="微软雅黑" panose="020B0503020204020204" charset="-122"/>
                          <a:ea typeface="微软雅黑" panose="020B0503020204020204" charset="-122"/>
                          <a:sym typeface="+mn-ea"/>
                        </a:rPr>
                        <a:t>100</a:t>
                      </a:r>
                      <a:r>
                        <a:rPr lang="zh-CN" altLang="en-US" sz="1185" b="1">
                          <a:solidFill>
                            <a:srgbClr val="FF0000"/>
                          </a:solidFill>
                          <a:latin typeface="微软雅黑" panose="020B0503020204020204" charset="-122"/>
                          <a:ea typeface="微软雅黑" panose="020B0503020204020204" charset="-122"/>
                          <a:sym typeface="+mn-ea"/>
                        </a:rPr>
                        <a:t>余项</a:t>
                      </a:r>
                      <a:r>
                        <a:rPr lang="en-US" altLang="zh-CN" sz="1185" b="1">
                          <a:solidFill>
                            <a:srgbClr val="FF0000"/>
                          </a:solidFill>
                          <a:latin typeface="微软雅黑" panose="020B0503020204020204" charset="-122"/>
                          <a:ea typeface="微软雅黑" panose="020B0503020204020204" charset="-122"/>
                          <a:sym typeface="+mn-ea"/>
                        </a:rPr>
                        <a:t> </a:t>
                      </a:r>
                      <a:r>
                        <a:rPr lang="zh-CN" altLang="en-US" sz="1185">
                          <a:solidFill>
                            <a:srgbClr val="000000"/>
                          </a:solidFill>
                          <a:latin typeface="微软雅黑" panose="020B0503020204020204" charset="-122"/>
                          <a:ea typeface="微软雅黑" panose="020B0503020204020204" charset="-122"/>
                          <a:sym typeface="+mn-ea"/>
                        </a:rPr>
                        <a:t>专利申报</a:t>
                      </a:r>
                      <a:endParaRPr lang="zh-CN" altLang="en-US" sz="1185">
                        <a:solidFill>
                          <a:srgbClr val="00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en-US" altLang="zh-CN" sz="1185" b="1">
                          <a:solidFill>
                            <a:srgbClr val="FF0000"/>
                          </a:solidFill>
                          <a:latin typeface="微软雅黑" panose="020B0503020204020204" charset="-122"/>
                          <a:ea typeface="微软雅黑" panose="020B0503020204020204" charset="-122"/>
                          <a:sym typeface="+mn-ea"/>
                        </a:rPr>
                        <a:t>95</a:t>
                      </a:r>
                      <a:r>
                        <a:rPr lang="zh-CN" altLang="en-US" sz="1185" b="1">
                          <a:solidFill>
                            <a:srgbClr val="FF0000"/>
                          </a:solidFill>
                          <a:latin typeface="微软雅黑" panose="020B0503020204020204" charset="-122"/>
                          <a:ea typeface="微软雅黑" panose="020B0503020204020204" charset="-122"/>
                          <a:sym typeface="+mn-ea"/>
                        </a:rPr>
                        <a:t>项 </a:t>
                      </a:r>
                      <a:r>
                        <a:rPr lang="zh-CN" altLang="en-US" sz="1185">
                          <a:solidFill>
                            <a:srgbClr val="000000"/>
                          </a:solidFill>
                          <a:latin typeface="微软雅黑" panose="020B0503020204020204" charset="-122"/>
                          <a:ea typeface="微软雅黑" panose="020B0503020204020204" charset="-122"/>
                          <a:sym typeface="+mn-ea"/>
                        </a:rPr>
                        <a:t>正式发明专利授权</a:t>
                      </a:r>
                      <a:endParaRPr lang="zh-CN" altLang="en-US" sz="1185">
                        <a:solidFill>
                          <a:srgbClr val="00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en-US" altLang="zh-CN" sz="1185" b="1">
                          <a:solidFill>
                            <a:srgbClr val="FF0000"/>
                          </a:solidFill>
                          <a:latin typeface="微软雅黑" panose="020B0503020204020204" charset="-122"/>
                          <a:ea typeface="微软雅黑" panose="020B0503020204020204" charset="-122"/>
                          <a:sym typeface="+mn-ea"/>
                        </a:rPr>
                        <a:t>23</a:t>
                      </a:r>
                      <a:r>
                        <a:rPr lang="zh-CN" altLang="en-US" sz="1185" b="1">
                          <a:solidFill>
                            <a:srgbClr val="FF0000"/>
                          </a:solidFill>
                          <a:latin typeface="微软雅黑" panose="020B0503020204020204" charset="-122"/>
                          <a:ea typeface="微软雅黑" panose="020B0503020204020204" charset="-122"/>
                          <a:sym typeface="+mn-ea"/>
                        </a:rPr>
                        <a:t>件 </a:t>
                      </a:r>
                      <a:r>
                        <a:rPr lang="zh-CN" altLang="en-US" sz="1185">
                          <a:solidFill>
                            <a:srgbClr val="000000"/>
                          </a:solidFill>
                          <a:latin typeface="微软雅黑" panose="020B0503020204020204" charset="-122"/>
                          <a:ea typeface="微软雅黑" panose="020B0503020204020204" charset="-122"/>
                          <a:sym typeface="+mn-ea"/>
                        </a:rPr>
                        <a:t>软件著作权</a:t>
                      </a:r>
                      <a:endParaRPr lang="zh-CN" altLang="en-US" sz="1185">
                        <a:solidFill>
                          <a:srgbClr val="000000"/>
                        </a:solidFill>
                        <a:latin typeface="微软雅黑" panose="020B0503020204020204" charset="-122"/>
                        <a:ea typeface="微软雅黑" panose="020B0503020204020204" charset="-122"/>
                        <a:sym typeface="Arial" panose="020B0604020202020204" pitchFamily="34" charset="0"/>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endParaRPr lang="zh-CN" altLang="en-US" sz="1185">
                        <a:solidFill>
                          <a:srgbClr val="000000"/>
                        </a:solidFill>
                        <a:latin typeface="微软雅黑" panose="020B0503020204020204" charset="-122"/>
                        <a:ea typeface="微软雅黑" panose="020B0503020204020204" charset="-122"/>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endParaRPr lang="zh-CN" altLang="en-US" sz="1185">
                        <a:solidFill>
                          <a:srgbClr val="000000"/>
                        </a:solidFill>
                        <a:latin typeface="微软雅黑" panose="020B0503020204020204" charset="-122"/>
                        <a:ea typeface="微软雅黑" panose="020B0503020204020204" charset="-122"/>
                      </a:endParaRPr>
                    </a:p>
                  </a:txBody>
                  <a:tcPr marL="77409" marR="77409" marT="38704" marB="38704">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lvl1pPr marL="342900" lvl="0" indent="-342900" algn="l" defTabSz="914400" rtl="0" eaLnBrk="0" fontAlgn="t" latinLnBrk="1" hangingPunct="0">
                        <a:lnSpc>
                          <a:spcPct val="100000"/>
                        </a:lnSpc>
                        <a:spcBef>
                          <a:spcPct val="20000"/>
                        </a:spcBef>
                        <a:spcAft>
                          <a:spcPct val="0"/>
                        </a:spcAft>
                        <a:buFont typeface="Arial" panose="020B0604020202020204" pitchFamily="34" charset="0"/>
                        <a:buChar char="•"/>
                        <a:tabLst>
                          <a:tab pos="0" algn="l"/>
                          <a:tab pos="11430" algn="dec"/>
                        </a:tabLst>
                        <a:defRPr sz="2800" u="none" kern="1200" baseline="0">
                          <a:solidFill>
                            <a:schemeClr val="tx1"/>
                          </a:solidFill>
                          <a:latin typeface="Arial" panose="020B0604020202020204" pitchFamily="34" charset="0"/>
                          <a:ea typeface="Arial" panose="020B0604020202020204" pitchFamily="34" charset="0"/>
                        </a:defRPr>
                      </a:lvl1pPr>
                      <a:lvl2pPr marL="5080" lvl="1" indent="45212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800" b="0" i="0" u="sng" kern="1200" baseline="0">
                          <a:solidFill>
                            <a:schemeClr val="tx1"/>
                          </a:solidFill>
                          <a:latin typeface="Arial" panose="020B0604020202020204" pitchFamily="34" charset="0"/>
                          <a:ea typeface="Arial" panose="020B0604020202020204" pitchFamily="34" charset="0"/>
                        </a:defRPr>
                      </a:lvl2pPr>
                      <a:lvl3pPr marL="5080" lvl="2" indent="919480" algn="l" defTabSz="914400" rtl="0" eaLnBrk="0" fontAlgn="b"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sng" kern="1200" baseline="0">
                          <a:solidFill>
                            <a:schemeClr val="tx1"/>
                          </a:solidFill>
                          <a:latin typeface="Arial" panose="020B0604020202020204" pitchFamily="34" charset="0"/>
                          <a:ea typeface="宋体" pitchFamily="2" charset="-122"/>
                        </a:defRPr>
                      </a:lvl3pPr>
                      <a:lvl4pPr marL="5080" lvl="3" indent="13766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4pPr>
                      <a:lvl5pPr marL="5080" lvl="4" indent="1833880" algn="l" defTabSz="914400" rtl="0" eaLnBrk="0" fontAlgn="base" latinLnBrk="1" hangingPunct="0">
                        <a:lnSpc>
                          <a:spcPct val="100000"/>
                        </a:lnSpc>
                        <a:spcBef>
                          <a:spcPct val="20000"/>
                        </a:spcBef>
                        <a:spcAft>
                          <a:spcPct val="0"/>
                        </a:spcAft>
                        <a:buFont typeface="Arial" panose="020B0604020202020204" pitchFamily="34" charset="0"/>
                        <a:buChar char="•"/>
                        <a:tabLst>
                          <a:tab pos="0" algn="l"/>
                          <a:tab pos="11430" algn="dec"/>
                        </a:tabLst>
                        <a:defRPr sz="2400" b="0" i="0" u="none" kern="1200" baseline="0">
                          <a:solidFill>
                            <a:schemeClr val="tx1"/>
                          </a:solidFill>
                          <a:latin typeface="Arial" panose="020B0604020202020204" pitchFamily="34" charset="0"/>
                          <a:ea typeface="宋体" pitchFamily="2" charset="-122"/>
                        </a:defRPr>
                      </a:lvl5pPr>
                    </a:lstStyle>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mn-ea"/>
                        </a:rPr>
                        <a:t>异构系统链接，链接系统超1000个系统</a:t>
                      </a:r>
                      <a:endParaRPr lang="zh-CN" altLang="en-US" sz="1185">
                        <a:solidFill>
                          <a:srgbClr val="000000"/>
                        </a:solidFill>
                        <a:latin typeface="微软雅黑" panose="020B0503020204020204" charset="-122"/>
                        <a:ea typeface="微软雅黑" panose="020B0503020204020204" charset="-122"/>
                        <a:sym typeface="Arial" panose="020B0604020202020204" pitchFamily="34" charset="0"/>
                      </a:endParaRP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自动弹性扩展、降级熔断和集中配置管理（超10000条配置数据）</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民航移动互联网云平台微服务技术，系统服务复用度超80%</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支撑多端多通道海量服务的实时推送技术，目前达到1000W/min</a:t>
                      </a:r>
                    </a:p>
                  </a:txBody>
                  <a:tcPr marL="77409" marR="77409" marT="38704" marB="38704">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只收集最少且必要的个人数据：仅在达成目的所需的期限内保存用户的数据</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采集个人数据时，提供清断、明确的通知，确保用户知道数据被如何使用;用户有权随时退出</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尽可能地在用户设备上处理和分析数据</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采用隐私增强技术保护用户身份，防止用户身份被定位、追踪</a:t>
                      </a:r>
                    </a:p>
                    <a:p>
                      <a:pPr marL="285750" lvl="0" indent="-285750" defTabSz="914400" fontAlgn="ctr" latinLnBrk="0">
                        <a:lnSpc>
                          <a:spcPts val="2480"/>
                        </a:lnSpc>
                        <a:spcBef>
                          <a:spcPts val="0"/>
                        </a:spcBef>
                        <a:buClr>
                          <a:schemeClr val="tx2"/>
                        </a:buClr>
                        <a:buFont typeface="Wingdings" panose="05000000000000000000" pitchFamily="2" charset="2"/>
                        <a:buChar char="l"/>
                        <a:tabLst>
                          <a:tab pos="0" algn="l"/>
                          <a:tab pos="11430" algn="dec"/>
                          <a:tab pos="0" algn="l"/>
                          <a:tab pos="11430" algn="dec"/>
                        </a:tabLst>
                      </a:pPr>
                      <a:r>
                        <a:rPr lang="zh-CN" altLang="en-US" sz="1185">
                          <a:solidFill>
                            <a:srgbClr val="000000"/>
                          </a:solidFill>
                          <a:latin typeface="微软雅黑" panose="020B0503020204020204" charset="-122"/>
                          <a:ea typeface="微软雅黑" panose="020B0503020204020204" charset="-122"/>
                          <a:sym typeface="Arial" panose="020B0604020202020204" pitchFamily="34" charset="0"/>
                        </a:rPr>
                        <a:t>采用安全可靠的数据保护技术，用心守护你的数据安全</a:t>
                      </a:r>
                    </a:p>
                  </a:txBody>
                  <a:tcPr marL="77409" marR="77409" marT="38704" marB="38704">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bl>
          </a:graphicData>
        </a:graphic>
      </p:graphicFrame>
      <p:pic>
        <p:nvPicPr>
          <p:cNvPr id="5" name="图片 4"/>
          <p:cNvPicPr>
            <a:picLocks noChangeAspect="1"/>
          </p:cNvPicPr>
          <p:nvPr/>
        </p:nvPicPr>
        <p:blipFill>
          <a:blip r:embed="rId5"/>
          <a:stretch>
            <a:fillRect/>
          </a:stretch>
        </p:blipFill>
        <p:spPr>
          <a:xfrm>
            <a:off x="3352165" y="5033645"/>
            <a:ext cx="3140710" cy="1454785"/>
          </a:xfrm>
          <a:prstGeom prst="rect">
            <a:avLst/>
          </a:prstGeom>
        </p:spPr>
      </p:pic>
      <p:pic>
        <p:nvPicPr>
          <p:cNvPr id="6" name="图片 5" descr="WechatIMG131"/>
          <p:cNvPicPr>
            <a:picLocks noChangeAspect="1"/>
          </p:cNvPicPr>
          <p:nvPr/>
        </p:nvPicPr>
        <p:blipFill>
          <a:blip r:embed="rId6"/>
          <a:srcRect t="40067" r="18484" b="10269"/>
          <a:stretch>
            <a:fillRect/>
          </a:stretch>
        </p:blipFill>
        <p:spPr>
          <a:xfrm>
            <a:off x="32385" y="4999355"/>
            <a:ext cx="3319780" cy="1516380"/>
          </a:xfrm>
          <a:prstGeom prst="rect">
            <a:avLst/>
          </a:prstGeom>
        </p:spPr>
      </p:pic>
      <p:pic>
        <p:nvPicPr>
          <p:cNvPr id="8" name="图片 14370"/>
          <p:cNvPicPr>
            <a:picLocks noChangeAspect="1"/>
          </p:cNvPicPr>
          <p:nvPr/>
        </p:nvPicPr>
        <p:blipFill>
          <a:blip r:embed="rId7"/>
          <a:stretch>
            <a:fillRect/>
          </a:stretch>
        </p:blipFill>
        <p:spPr>
          <a:xfrm>
            <a:off x="6506210" y="5033010"/>
            <a:ext cx="2938780" cy="1455420"/>
          </a:xfrm>
          <a:prstGeom prst="rect">
            <a:avLst/>
          </a:prstGeom>
          <a:noFill/>
          <a:ln w="9525">
            <a:noFill/>
          </a:ln>
        </p:spPr>
      </p:pic>
      <p:pic>
        <p:nvPicPr>
          <p:cNvPr id="3" name="图片 1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03460" y="109220"/>
            <a:ext cx="1824355" cy="539115"/>
          </a:xfrm>
          <a:prstGeom prst="rect">
            <a:avLst/>
          </a:prstGeom>
          <a:noFill/>
          <a:ln>
            <a:noFill/>
          </a:ln>
        </p:spPr>
      </p:pic>
      <p:grpSp>
        <p:nvGrpSpPr>
          <p:cNvPr id="45" name="组合 44"/>
          <p:cNvGrpSpPr/>
          <p:nvPr/>
        </p:nvGrpSpPr>
        <p:grpSpPr>
          <a:xfrm>
            <a:off x="5245100" y="-582295"/>
            <a:ext cx="1702435" cy="1927860"/>
            <a:chOff x="8260" y="-917"/>
            <a:chExt cx="2681" cy="3036"/>
          </a:xfrm>
        </p:grpSpPr>
        <p:sp>
          <p:nvSpPr>
            <p:cNvPr id="43" name="Freeform 5"/>
            <p:cNvSpPr/>
            <p:nvPr>
              <p:custDataLst>
                <p:tags r:id="rId2"/>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60BC60"/>
            </a:solidFill>
            <a:ln w="63500">
              <a:noFill/>
            </a:ln>
            <a:effectLst/>
          </p:spPr>
          <p:txBody>
            <a:bodyPr vert="horz" wrap="square" anchor="t"/>
            <a:lstStyle/>
            <a:p>
              <a:endParaRPr>
                <a:solidFill>
                  <a:srgbClr val="000000"/>
                </a:solidFill>
                <a:latin typeface="Calibri" panose="020F0502020204030204" charset="0"/>
                <a:ea typeface="宋体" pitchFamily="2" charset="-122"/>
                <a:sym typeface="宋体" pitchFamily="2" charset="-122"/>
              </a:endParaRPr>
            </a:p>
          </p:txBody>
        </p:sp>
        <p:sp>
          <p:nvSpPr>
            <p:cNvPr id="16" name="文本框 15"/>
            <p:cNvSpPr txBox="1"/>
            <p:nvPr/>
          </p:nvSpPr>
          <p:spPr>
            <a:xfrm>
              <a:off x="8552" y="798"/>
              <a:ext cx="2097" cy="580"/>
            </a:xfrm>
            <a:prstGeom prst="rect">
              <a:avLst/>
            </a:prstGeom>
            <a:noFill/>
          </p:spPr>
          <p:txBody>
            <a:bodyPr wrap="square" rtlCol="0" anchor="t">
              <a:spAutoFit/>
            </a:bodyPr>
            <a:lstStyle/>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科研成果</a:t>
              </a: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1.1 </a:t>
            </a:r>
            <a:r>
              <a:rPr lang="zh-CN" altLang="en-US"/>
              <a:t>航旅</a:t>
            </a:r>
            <a:r>
              <a:rPr lang="en-US" altLang="zh-CN"/>
              <a:t>NLP</a:t>
            </a:r>
            <a:r>
              <a:rPr lang="zh-CN" altLang="en-US"/>
              <a:t>建设背景</a:t>
            </a:r>
          </a:p>
        </p:txBody>
      </p:sp>
      <p:cxnSp>
        <p:nvCxnSpPr>
          <p:cNvPr id="14" name="直接连接符 13"/>
          <p:cNvCxnSpPr/>
          <p:nvPr/>
        </p:nvCxnSpPr>
        <p:spPr>
          <a:xfrm>
            <a:off x="4867593" y="952182"/>
            <a:ext cx="0" cy="5699760"/>
          </a:xfrm>
          <a:prstGeom prst="line">
            <a:avLst/>
          </a:prstGeom>
          <a:ln w="28575">
            <a:solidFill>
              <a:srgbClr val="529B97"/>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4771073" y="1650682"/>
            <a:ext cx="189865" cy="189865"/>
          </a:xfrm>
          <a:prstGeom prst="ellipse">
            <a:avLst/>
          </a:prstGeom>
          <a:solidFill>
            <a:srgbClr val="529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 name="椭圆 7"/>
          <p:cNvSpPr/>
          <p:nvPr/>
        </p:nvSpPr>
        <p:spPr>
          <a:xfrm>
            <a:off x="4772978" y="3334702"/>
            <a:ext cx="189865" cy="189865"/>
          </a:xfrm>
          <a:prstGeom prst="ellipse">
            <a:avLst/>
          </a:prstGeom>
          <a:solidFill>
            <a:srgbClr val="529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4785043" y="5152072"/>
            <a:ext cx="189865" cy="189865"/>
          </a:xfrm>
          <a:prstGeom prst="ellipse">
            <a:avLst/>
          </a:prstGeom>
          <a:solidFill>
            <a:srgbClr val="529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19" name="组合 18"/>
          <p:cNvGrpSpPr/>
          <p:nvPr/>
        </p:nvGrpSpPr>
        <p:grpSpPr>
          <a:xfrm>
            <a:off x="5144135" y="3284338"/>
            <a:ext cx="6425565" cy="1124467"/>
            <a:chOff x="8099" y="2458"/>
            <a:chExt cx="10119" cy="1771"/>
          </a:xfrm>
        </p:grpSpPr>
        <p:sp>
          <p:nvSpPr>
            <p:cNvPr id="12" name="文本框 34"/>
            <p:cNvSpPr txBox="1"/>
            <p:nvPr/>
          </p:nvSpPr>
          <p:spPr>
            <a:xfrm>
              <a:off x="8338" y="2458"/>
              <a:ext cx="3176" cy="58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b="1" dirty="0">
                  <a:solidFill>
                    <a:schemeClr val="tx1">
                      <a:lumMod val="65000"/>
                      <a:lumOff val="35000"/>
                    </a:schemeClr>
                  </a:solidFill>
                  <a:latin typeface="思源黑体 Medium" pitchFamily="34" charset="-122"/>
                  <a:ea typeface="思源黑体 Medium" pitchFamily="34" charset="-122"/>
                  <a:cs typeface="Montserrat" panose="00000700000000000000" pitchFamily="2" charset="0"/>
                  <a:sym typeface="+mn-ea"/>
                </a:rPr>
                <a:t>问答访问需求量大</a:t>
              </a:r>
            </a:p>
          </p:txBody>
        </p:sp>
        <p:sp>
          <p:nvSpPr>
            <p:cNvPr id="13" name="文本框 12"/>
            <p:cNvSpPr txBox="1"/>
            <p:nvPr/>
          </p:nvSpPr>
          <p:spPr>
            <a:xfrm>
              <a:off x="8099" y="3068"/>
              <a:ext cx="10119" cy="11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航旅纵横App</a:t>
              </a:r>
              <a:r>
                <a:rPr lang="zh-CN" altLang="en-US" sz="1400" b="1" dirty="0">
                  <a:solidFill>
                    <a:schemeClr val="tx1">
                      <a:lumMod val="65000"/>
                      <a:lumOff val="35000"/>
                    </a:schemeClr>
                  </a:solidFill>
                  <a:latin typeface="思源黑体 Medium" pitchFamily="34" charset="-122"/>
                  <a:ea typeface="思源黑体 Medium" pitchFamily="34" charset="-122"/>
                  <a:cs typeface="思源黑体 Medium" pitchFamily="34" charset="-122"/>
                </a:rPr>
                <a:t>下载次数超过3亿次，实际用户突破1亿；</a:t>
              </a: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并以各种第三方形式覆盖民航出行旅客</a:t>
              </a:r>
              <a:r>
                <a:rPr lang="en-US" altLang="zh-CN" sz="1400" b="1" dirty="0">
                  <a:solidFill>
                    <a:schemeClr val="accent2">
                      <a:lumMod val="75000"/>
                    </a:schemeClr>
                  </a:solidFill>
                  <a:latin typeface="思源黑体 Medium" pitchFamily="34" charset="-122"/>
                  <a:ea typeface="思源黑体 Medium" pitchFamily="34" charset="-122"/>
                  <a:cs typeface="思源黑体 Medium" pitchFamily="34" charset="-122"/>
                </a:rPr>
                <a:t>100W/</a:t>
              </a:r>
              <a:r>
                <a:rPr lang="zh-CN" altLang="en-US" sz="1400" b="1" dirty="0">
                  <a:solidFill>
                    <a:schemeClr val="accent2">
                      <a:lumMod val="75000"/>
                    </a:schemeClr>
                  </a:solidFill>
                  <a:latin typeface="思源黑体 Medium" pitchFamily="34" charset="-122"/>
                  <a:ea typeface="思源黑体 Medium" pitchFamily="34" charset="-122"/>
                  <a:cs typeface="思源黑体 Medium" pitchFamily="34" charset="-122"/>
                </a:rPr>
                <a:t>天</a:t>
              </a:r>
              <a:r>
                <a:rPr lang="zh-CN" altLang="en-US" sz="1400" dirty="0">
                  <a:solidFill>
                    <a:schemeClr val="bg1">
                      <a:lumMod val="50000"/>
                    </a:schemeClr>
                  </a:solidFill>
                  <a:latin typeface="思源黑体 Medium" pitchFamily="34" charset="-122"/>
                  <a:ea typeface="思源黑体 Medium" pitchFamily="34" charset="-122"/>
                  <a:cs typeface="思源黑体 Medium" pitchFamily="34" charset="-122"/>
                </a:rPr>
                <a:t>，</a:t>
              </a: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每天产生</a:t>
              </a:r>
              <a:r>
                <a:rPr lang="en-US" altLang="zh-CN"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10</a:t>
              </a:r>
              <a:r>
                <a:rPr lang="en-US" altLang="zh-CN" sz="1400" b="1" dirty="0">
                  <a:solidFill>
                    <a:schemeClr val="accent2">
                      <a:lumMod val="75000"/>
                    </a:schemeClr>
                  </a:solidFill>
                  <a:latin typeface="思源黑体 Medium" pitchFamily="34" charset="-122"/>
                  <a:ea typeface="思源黑体 Medium" pitchFamily="34" charset="-122"/>
                  <a:cs typeface="思源黑体 Medium" pitchFamily="34" charset="-122"/>
                </a:rPr>
                <a:t>W+</a:t>
              </a:r>
              <a:r>
                <a:rPr lang="zh-CN" altLang="en-US" sz="1400" b="1" dirty="0">
                  <a:solidFill>
                    <a:schemeClr val="accent2">
                      <a:lumMod val="75000"/>
                    </a:schemeClr>
                  </a:solidFill>
                  <a:latin typeface="思源黑体 Medium" pitchFamily="34" charset="-122"/>
                  <a:ea typeface="思源黑体 Medium" pitchFamily="34" charset="-122"/>
                  <a:cs typeface="思源黑体 Medium" pitchFamily="34" charset="-122"/>
                </a:rPr>
                <a:t>民航类问答数据</a:t>
              </a:r>
            </a:p>
          </p:txBody>
        </p:sp>
      </p:grpSp>
      <p:sp>
        <p:nvSpPr>
          <p:cNvPr id="16" name="文本框 15"/>
          <p:cNvSpPr txBox="1"/>
          <p:nvPr/>
        </p:nvSpPr>
        <p:spPr>
          <a:xfrm>
            <a:off x="5142867" y="5336914"/>
            <a:ext cx="6425402"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Wingdings" panose="05000000000000000000" charset="0"/>
              <a:buChar char=""/>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航班动态、移动值机、智慧安检业务支撑</a:t>
            </a:r>
          </a:p>
          <a:p>
            <a:pPr marL="285750" indent="-285750" algn="l">
              <a:lnSpc>
                <a:spcPct val="150000"/>
              </a:lnSpc>
              <a:buFont typeface="Wingdings" panose="05000000000000000000" charset="0"/>
              <a:buChar char=""/>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全链条闭环问答流程</a:t>
            </a:r>
          </a:p>
        </p:txBody>
      </p:sp>
      <p:grpSp>
        <p:nvGrpSpPr>
          <p:cNvPr id="20" name="组合 19"/>
          <p:cNvGrpSpPr/>
          <p:nvPr/>
        </p:nvGrpSpPr>
        <p:grpSpPr>
          <a:xfrm>
            <a:off x="5143500" y="1573648"/>
            <a:ext cx="6425565" cy="1799472"/>
            <a:chOff x="8102" y="5109"/>
            <a:chExt cx="10119" cy="2834"/>
          </a:xfrm>
        </p:grpSpPr>
        <p:sp>
          <p:nvSpPr>
            <p:cNvPr id="15" name="文本框 14"/>
            <p:cNvSpPr txBox="1"/>
            <p:nvPr/>
          </p:nvSpPr>
          <p:spPr>
            <a:xfrm>
              <a:off x="8102" y="5764"/>
              <a:ext cx="10119" cy="21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charset="0"/>
                <a:buChar char=""/>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缺乏充足的民航知识储备</a:t>
              </a:r>
            </a:p>
            <a:p>
              <a:pPr marL="285750" indent="-285750">
                <a:lnSpc>
                  <a:spcPct val="150000"/>
                </a:lnSpc>
                <a:buFont typeface="Wingdings" panose="05000000000000000000" charset="0"/>
                <a:buChar char=""/>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rPr>
                <a:t>缺乏垂直领域算法研究</a:t>
              </a:r>
            </a:p>
            <a:p>
              <a:pPr marL="285750" indent="-285750">
                <a:lnSpc>
                  <a:spcPct val="150000"/>
                </a:lnSpc>
                <a:buFont typeface="Wingdings" panose="05000000000000000000" charset="0"/>
                <a:buChar char=""/>
              </a:pPr>
              <a:r>
                <a:rPr lang="zh-CN" altLang="en-US" sz="1400" dirty="0">
                  <a:solidFill>
                    <a:schemeClr val="tx1">
                      <a:lumMod val="65000"/>
                      <a:lumOff val="35000"/>
                    </a:schemeClr>
                  </a:solidFill>
                  <a:latin typeface="思源黑体 Medium" pitchFamily="34" charset="-122"/>
                  <a:ea typeface="思源黑体 Medium" pitchFamily="34" charset="-122"/>
                  <a:cs typeface="思源黑体 Medium" pitchFamily="34" charset="-122"/>
                  <a:sym typeface="+mn-ea"/>
                </a:rPr>
                <a:t>缺乏成形的解决方案</a:t>
              </a:r>
              <a:endParaRPr lang="zh-CN" altLang="en-US" sz="1400" dirty="0">
                <a:solidFill>
                  <a:schemeClr val="bg1">
                    <a:lumMod val="50000"/>
                  </a:schemeClr>
                </a:solidFill>
                <a:latin typeface="思源黑体 Medium" pitchFamily="34" charset="-122"/>
                <a:ea typeface="思源黑体 Medium" pitchFamily="34" charset="-122"/>
                <a:cs typeface="思源黑体 Medium" pitchFamily="34" charset="-122"/>
              </a:endParaRPr>
            </a:p>
            <a:p>
              <a:pPr algn="l">
                <a:lnSpc>
                  <a:spcPct val="150000"/>
                </a:lnSpc>
              </a:pPr>
              <a:endParaRPr lang="zh-CN" altLang="en-US" sz="1400" dirty="0">
                <a:solidFill>
                  <a:schemeClr val="bg1">
                    <a:lumMod val="50000"/>
                  </a:schemeClr>
                </a:solidFill>
                <a:latin typeface="思源黑体 Medium" pitchFamily="34" charset="-122"/>
                <a:ea typeface="思源黑体 Medium" pitchFamily="34" charset="-122"/>
                <a:cs typeface="思源黑体 Medium" pitchFamily="34" charset="-122"/>
                <a:sym typeface="+mn-ea"/>
              </a:endParaRPr>
            </a:p>
          </p:txBody>
        </p:sp>
        <p:sp>
          <p:nvSpPr>
            <p:cNvPr id="17" name="文本框 34"/>
            <p:cNvSpPr txBox="1"/>
            <p:nvPr/>
          </p:nvSpPr>
          <p:spPr>
            <a:xfrm>
              <a:off x="8341" y="5109"/>
              <a:ext cx="6425" cy="58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b="1" dirty="0">
                  <a:solidFill>
                    <a:schemeClr val="tx1">
                      <a:lumMod val="65000"/>
                      <a:lumOff val="35000"/>
                    </a:schemeClr>
                  </a:solidFill>
                  <a:latin typeface="思源黑体 Medium" pitchFamily="34" charset="-122"/>
                  <a:ea typeface="思源黑体 Medium" pitchFamily="34" charset="-122"/>
                  <a:cs typeface="Montserrat" panose="00000700000000000000" pitchFamily="2" charset="0"/>
                  <a:sym typeface="+mn-ea"/>
                </a:rPr>
                <a:t>客规复杂，民航领域问答市场相对空白</a:t>
              </a:r>
            </a:p>
          </p:txBody>
        </p:sp>
      </p:grpSp>
      <p:sp>
        <p:nvSpPr>
          <p:cNvPr id="32" name="文本框 34"/>
          <p:cNvSpPr txBox="1"/>
          <p:nvPr/>
        </p:nvSpPr>
        <p:spPr>
          <a:xfrm>
            <a:off x="5296219" y="5061703"/>
            <a:ext cx="2016760" cy="36830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b="1" dirty="0">
                <a:solidFill>
                  <a:schemeClr val="tx1">
                    <a:lumMod val="65000"/>
                    <a:lumOff val="35000"/>
                  </a:schemeClr>
                </a:solidFill>
                <a:latin typeface="思源黑体 Medium" pitchFamily="34" charset="-122"/>
                <a:ea typeface="思源黑体 Medium" pitchFamily="34" charset="-122"/>
                <a:cs typeface="Montserrat" panose="00000700000000000000" pitchFamily="2" charset="0"/>
                <a:sym typeface="+mn-ea"/>
              </a:rPr>
              <a:t>上下游产业链支撑</a:t>
            </a:r>
          </a:p>
        </p:txBody>
      </p:sp>
      <p:pic>
        <p:nvPicPr>
          <p:cNvPr id="33" name="图片 32"/>
          <p:cNvPicPr>
            <a:picLocks noChangeAspect="1"/>
          </p:cNvPicPr>
          <p:nvPr/>
        </p:nvPicPr>
        <p:blipFill>
          <a:blip r:embed="rId3"/>
          <a:srcRect t="4886"/>
          <a:stretch>
            <a:fillRect/>
          </a:stretch>
        </p:blipFill>
        <p:spPr>
          <a:xfrm>
            <a:off x="652780" y="1040130"/>
            <a:ext cx="3474720" cy="5611495"/>
          </a:xfrm>
          <a:prstGeom prst="rect">
            <a:avLst/>
          </a:prstGeom>
          <a:effectLst>
            <a:softEdge rad="31750"/>
          </a:effectLst>
        </p:spPr>
      </p:pic>
      <p:sp>
        <p:nvSpPr>
          <p:cNvPr id="23" name="文本框 22"/>
          <p:cNvSpPr txBox="1"/>
          <p:nvPr/>
        </p:nvSpPr>
        <p:spPr>
          <a:xfrm>
            <a:off x="8517255" y="2278380"/>
            <a:ext cx="2519680" cy="368300"/>
          </a:xfrm>
          <a:prstGeom prst="rect">
            <a:avLst/>
          </a:prstGeom>
          <a:noFill/>
        </p:spPr>
        <p:txBody>
          <a:bodyPr wrap="square" rtlCol="0">
            <a:spAutoFit/>
          </a:bodyPr>
          <a:lstStyle/>
          <a:p>
            <a:r>
              <a:rPr lang="zh-CN" altLang="en-US" b="1" dirty="0">
                <a:solidFill>
                  <a:schemeClr val="accent2">
                    <a:lumMod val="75000"/>
                  </a:schemeClr>
                </a:solidFill>
                <a:latin typeface="思源黑体 Medium" pitchFamily="34" charset="-122"/>
                <a:ea typeface="思源黑体 Medium" pitchFamily="34" charset="-122"/>
                <a:cs typeface="思源黑体 Medium" pitchFamily="34" charset="-122"/>
              </a:rPr>
              <a:t>通用、规范产品稀缺</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1.2 </a:t>
            </a:r>
            <a:r>
              <a:rPr lang="zh-CN" altLang="en-US"/>
              <a:t>航旅</a:t>
            </a:r>
            <a:r>
              <a:rPr lang="en-US" altLang="zh-CN"/>
              <a:t>NLP</a:t>
            </a:r>
            <a:r>
              <a:rPr lang="zh-CN" altLang="en-US"/>
              <a:t>发展历程</a:t>
            </a:r>
          </a:p>
        </p:txBody>
      </p:sp>
      <p:grpSp>
        <p:nvGrpSpPr>
          <p:cNvPr id="11" name="组合 10"/>
          <p:cNvGrpSpPr/>
          <p:nvPr/>
        </p:nvGrpSpPr>
        <p:grpSpPr>
          <a:xfrm>
            <a:off x="292943" y="1817843"/>
            <a:ext cx="11606114" cy="1863637"/>
            <a:chOff x="372456" y="2390379"/>
            <a:chExt cx="11606114" cy="1863637"/>
          </a:xfrm>
        </p:grpSpPr>
        <p:sp>
          <p:nvSpPr>
            <p:cNvPr id="18" name="任意形状 7"/>
            <p:cNvSpPr/>
            <p:nvPr/>
          </p:nvSpPr>
          <p:spPr>
            <a:xfrm>
              <a:off x="409575" y="2390379"/>
              <a:ext cx="2520000" cy="670595"/>
            </a:xfrm>
            <a:custGeom>
              <a:avLst/>
              <a:gdLst>
                <a:gd name="connsiteX0" fmla="*/ 0 w 1129652"/>
                <a:gd name="connsiteY0" fmla="*/ 0 h 1282715"/>
                <a:gd name="connsiteX1" fmla="*/ 1129652 w 1129652"/>
                <a:gd name="connsiteY1" fmla="*/ 0 h 1282715"/>
                <a:gd name="connsiteX2" fmla="*/ 1129652 w 1129652"/>
                <a:gd name="connsiteY2" fmla="*/ 1282715 h 1282715"/>
                <a:gd name="connsiteX3" fmla="*/ 0 w 1129652"/>
                <a:gd name="connsiteY3" fmla="*/ 1282715 h 1282715"/>
                <a:gd name="connsiteX4" fmla="*/ 0 w 1129652"/>
                <a:gd name="connsiteY4" fmla="*/ 0 h 12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652" h="1282715">
                  <a:moveTo>
                    <a:pt x="0" y="0"/>
                  </a:moveTo>
                  <a:lnTo>
                    <a:pt x="1129652" y="0"/>
                  </a:lnTo>
                  <a:lnTo>
                    <a:pt x="1129652" y="1282715"/>
                  </a:lnTo>
                  <a:lnTo>
                    <a:pt x="0" y="1282715"/>
                  </a:lnTo>
                  <a:lnTo>
                    <a:pt x="0" y="0"/>
                  </a:lnTo>
                  <a:close/>
                </a:path>
              </a:pathLst>
            </a:custGeom>
          </p:spPr>
          <p:style>
            <a:lnRef idx="0">
              <a:srgbClr val="000000">
                <a:alpha val="0"/>
                <a:hueOff val="0"/>
                <a:satOff val="0"/>
                <a:lumOff val="0"/>
                <a:alphaOff val="0"/>
              </a:srgbClr>
            </a:lnRef>
            <a:fillRef idx="0">
              <a:srgbClr val="FFFFFF">
                <a:alpha val="0"/>
                <a:hueOff val="0"/>
                <a:satOff val="0"/>
                <a:lumOff val="0"/>
                <a:alphaOff val="0"/>
              </a:srgbClr>
            </a:fillRef>
            <a:effectRef idx="0">
              <a:srgbClr val="FFFFFF">
                <a:alpha val="0"/>
                <a:hueOff val="0"/>
                <a:satOff val="0"/>
                <a:lumOff val="0"/>
                <a:alphaOff val="0"/>
              </a:srgbClr>
            </a:effectRef>
            <a:fontRef idx="minor">
              <a:srgbClr val="000000">
                <a:hueOff val="0"/>
                <a:satOff val="0"/>
                <a:lumOff val="0"/>
                <a:alphaOff val="0"/>
              </a:srgbClr>
            </a:fontRef>
          </p:style>
          <p:txBody>
            <a:bodyPr spcFirstLastPara="0" vert="horz" wrap="square" lIns="105094" tIns="0" rIns="0" bIns="0" numCol="1" spcCol="1270" anchor="b" anchorCtr="0">
              <a:noAutofit/>
            </a:bodyPr>
            <a:lstStyle/>
            <a:p>
              <a:pPr marL="0" lvl="0" indent="0" defTabSz="889000">
                <a:lnSpc>
                  <a:spcPct val="90000"/>
                </a:lnSpc>
                <a:spcBef>
                  <a:spcPct val="0"/>
                </a:spcBef>
                <a:spcAft>
                  <a:spcPct val="35000"/>
                </a:spcAft>
                <a:buNone/>
              </a:pPr>
              <a:r>
                <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rPr>
                <a:t>团队成立</a:t>
              </a:r>
            </a:p>
          </p:txBody>
        </p:sp>
        <p:sp>
          <p:nvSpPr>
            <p:cNvPr id="19" name="任意形状 9"/>
            <p:cNvSpPr/>
            <p:nvPr/>
          </p:nvSpPr>
          <p:spPr>
            <a:xfrm>
              <a:off x="2572700" y="2390379"/>
              <a:ext cx="2520000" cy="670595"/>
            </a:xfrm>
            <a:custGeom>
              <a:avLst/>
              <a:gdLst>
                <a:gd name="connsiteX0" fmla="*/ 0 w 1431467"/>
                <a:gd name="connsiteY0" fmla="*/ 0 h 2258226"/>
                <a:gd name="connsiteX1" fmla="*/ 1431467 w 1431467"/>
                <a:gd name="connsiteY1" fmla="*/ 0 h 2258226"/>
                <a:gd name="connsiteX2" fmla="*/ 1431467 w 1431467"/>
                <a:gd name="connsiteY2" fmla="*/ 2258226 h 2258226"/>
                <a:gd name="connsiteX3" fmla="*/ 0 w 1431467"/>
                <a:gd name="connsiteY3" fmla="*/ 2258226 h 2258226"/>
                <a:gd name="connsiteX4" fmla="*/ 0 w 1431467"/>
                <a:gd name="connsiteY4" fmla="*/ 0 h 2258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467" h="2258226">
                  <a:moveTo>
                    <a:pt x="0" y="0"/>
                  </a:moveTo>
                  <a:lnTo>
                    <a:pt x="1431467" y="0"/>
                  </a:lnTo>
                  <a:lnTo>
                    <a:pt x="1431467" y="2258226"/>
                  </a:lnTo>
                  <a:lnTo>
                    <a:pt x="0" y="2258226"/>
                  </a:lnTo>
                  <a:lnTo>
                    <a:pt x="0" y="0"/>
                  </a:lnTo>
                  <a:close/>
                </a:path>
              </a:pathLst>
            </a:custGeom>
          </p:spPr>
          <p:style>
            <a:lnRef idx="0">
              <a:srgbClr val="000000">
                <a:alpha val="0"/>
                <a:hueOff val="0"/>
                <a:satOff val="0"/>
                <a:lumOff val="0"/>
                <a:alphaOff val="0"/>
              </a:srgbClr>
            </a:lnRef>
            <a:fillRef idx="0">
              <a:srgbClr val="FFFFFF">
                <a:alpha val="0"/>
                <a:hueOff val="0"/>
                <a:satOff val="0"/>
                <a:lumOff val="0"/>
                <a:alphaOff val="0"/>
              </a:srgbClr>
            </a:fillRef>
            <a:effectRef idx="0">
              <a:srgbClr val="FFFFFF">
                <a:alpha val="0"/>
                <a:hueOff val="0"/>
                <a:satOff val="0"/>
                <a:lumOff val="0"/>
                <a:alphaOff val="0"/>
              </a:srgbClr>
            </a:effectRef>
            <a:fontRef idx="minor">
              <a:srgbClr val="000000">
                <a:hueOff val="0"/>
                <a:satOff val="0"/>
                <a:lumOff val="0"/>
                <a:alphaOff val="0"/>
              </a:srgbClr>
            </a:fontRef>
          </p:style>
          <p:txBody>
            <a:bodyPr spcFirstLastPara="0" vert="horz" wrap="square" lIns="164495" tIns="0" rIns="0" bIns="0" numCol="1" spcCol="1270" anchor="b" anchorCtr="0">
              <a:noAutofit/>
            </a:bodyPr>
            <a:lstStyle/>
            <a:p>
              <a:pPr marL="0" lvl="0" indent="0" defTabSz="889000">
                <a:lnSpc>
                  <a:spcPct val="90000"/>
                </a:lnSpc>
                <a:spcBef>
                  <a:spcPct val="0"/>
                </a:spcBef>
                <a:spcAft>
                  <a:spcPct val="35000"/>
                </a:spcAft>
                <a:buNone/>
              </a:pPr>
              <a:r>
                <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rPr>
                <a:t>航旅智能客服上线</a:t>
              </a:r>
              <a:endPar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p:txBody>
        </p:sp>
        <p:sp>
          <p:nvSpPr>
            <p:cNvPr id="20" name="任意形状 11"/>
            <p:cNvSpPr/>
            <p:nvPr/>
          </p:nvSpPr>
          <p:spPr>
            <a:xfrm>
              <a:off x="4616679" y="2390379"/>
              <a:ext cx="2520000" cy="670595"/>
            </a:xfrm>
            <a:custGeom>
              <a:avLst/>
              <a:gdLst>
                <a:gd name="connsiteX0" fmla="*/ 0 w 1664296"/>
                <a:gd name="connsiteY0" fmla="*/ 0 h 3028934"/>
                <a:gd name="connsiteX1" fmla="*/ 1664296 w 1664296"/>
                <a:gd name="connsiteY1" fmla="*/ 0 h 3028934"/>
                <a:gd name="connsiteX2" fmla="*/ 1664296 w 1664296"/>
                <a:gd name="connsiteY2" fmla="*/ 3028934 h 3028934"/>
                <a:gd name="connsiteX3" fmla="*/ 0 w 1664296"/>
                <a:gd name="connsiteY3" fmla="*/ 3028934 h 3028934"/>
                <a:gd name="connsiteX4" fmla="*/ 0 w 1664296"/>
                <a:gd name="connsiteY4" fmla="*/ 0 h 302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96" h="3028934">
                  <a:moveTo>
                    <a:pt x="0" y="0"/>
                  </a:moveTo>
                  <a:lnTo>
                    <a:pt x="1664296" y="0"/>
                  </a:lnTo>
                  <a:lnTo>
                    <a:pt x="1664296" y="3028934"/>
                  </a:lnTo>
                  <a:lnTo>
                    <a:pt x="0" y="3028934"/>
                  </a:lnTo>
                  <a:lnTo>
                    <a:pt x="0" y="0"/>
                  </a:lnTo>
                  <a:close/>
                </a:path>
              </a:pathLst>
            </a:custGeom>
          </p:spPr>
          <p:style>
            <a:lnRef idx="0">
              <a:srgbClr val="000000">
                <a:alpha val="0"/>
                <a:hueOff val="0"/>
                <a:satOff val="0"/>
                <a:lumOff val="0"/>
                <a:alphaOff val="0"/>
              </a:srgbClr>
            </a:lnRef>
            <a:fillRef idx="0">
              <a:srgbClr val="FFFFFF">
                <a:alpha val="0"/>
                <a:hueOff val="0"/>
                <a:satOff val="0"/>
                <a:lumOff val="0"/>
                <a:alphaOff val="0"/>
              </a:srgbClr>
            </a:fillRef>
            <a:effectRef idx="0">
              <a:srgbClr val="FFFFFF">
                <a:alpha val="0"/>
                <a:hueOff val="0"/>
                <a:satOff val="0"/>
                <a:lumOff val="0"/>
                <a:alphaOff val="0"/>
              </a:srgbClr>
            </a:effectRef>
            <a:fontRef idx="minor">
              <a:srgbClr val="000000">
                <a:hueOff val="0"/>
                <a:satOff val="0"/>
                <a:lumOff val="0"/>
                <a:alphaOff val="0"/>
              </a:srgbClr>
            </a:fontRef>
          </p:style>
          <p:txBody>
            <a:bodyPr spcFirstLastPara="0" vert="horz" wrap="square" lIns="219327" tIns="0" rIns="0" bIns="0" numCol="1" spcCol="1270" anchor="b" anchorCtr="0">
              <a:noAutofit/>
            </a:bodyPr>
            <a:lstStyle/>
            <a:p>
              <a:pPr marL="0" lvl="0" indent="0" defTabSz="889000">
                <a:lnSpc>
                  <a:spcPct val="90000"/>
                </a:lnSpc>
                <a:spcBef>
                  <a:spcPct val="0"/>
                </a:spcBef>
                <a:spcAft>
                  <a:spcPct val="35000"/>
                </a:spcAft>
                <a:buNone/>
              </a:pPr>
              <a:r>
                <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rPr>
                <a:t>行业级问答解决方案</a:t>
              </a:r>
              <a:endPar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a:p>
              <a:pPr marL="0" lvl="0" indent="0" defTabSz="889000">
                <a:lnSpc>
                  <a:spcPct val="90000"/>
                </a:lnSpc>
                <a:spcBef>
                  <a:spcPct val="0"/>
                </a:spcBef>
                <a:spcAft>
                  <a:spcPct val="35000"/>
                </a:spcAft>
                <a:buNone/>
              </a:pPr>
              <a:r>
                <a:rPr lang="zh-CN" altLang="en-US" sz="1400" b="1" spc="600" dirty="0">
                  <a:solidFill>
                    <a:srgbClr val="3FA692">
                      <a:lumMod val="50000"/>
                    </a:srgbClr>
                  </a:solidFill>
                  <a:latin typeface="微软雅黑 Light" panose="020B0502040204020203" pitchFamily="34" charset="-122"/>
                  <a:ea typeface="微软雅黑 Light" panose="020B0502040204020203" pitchFamily="34" charset="-122"/>
                </a:rPr>
                <a:t>民航客评系统落地</a:t>
              </a:r>
              <a:endParaRPr lang="en-US" altLang="zh-CN" sz="1400" b="1" spc="600" dirty="0">
                <a:solidFill>
                  <a:srgbClr val="3FA692">
                    <a:lumMod val="50000"/>
                  </a:srgbClr>
                </a:solidFill>
                <a:latin typeface="微软雅黑 Light" panose="020B0502040204020203" pitchFamily="34" charset="-122"/>
                <a:ea typeface="微软雅黑 Light" panose="020B0502040204020203" pitchFamily="34" charset="-122"/>
              </a:endParaRPr>
            </a:p>
          </p:txBody>
        </p:sp>
        <p:sp>
          <p:nvSpPr>
            <p:cNvPr id="21" name="任意形状 13"/>
            <p:cNvSpPr/>
            <p:nvPr/>
          </p:nvSpPr>
          <p:spPr>
            <a:xfrm>
              <a:off x="6921236" y="2390379"/>
              <a:ext cx="2520000" cy="670595"/>
            </a:xfrm>
            <a:custGeom>
              <a:avLst/>
              <a:gdLst>
                <a:gd name="connsiteX0" fmla="*/ 0 w 1724660"/>
                <a:gd name="connsiteY0" fmla="*/ 0 h 3611006"/>
                <a:gd name="connsiteX1" fmla="*/ 1724660 w 1724660"/>
                <a:gd name="connsiteY1" fmla="*/ 0 h 3611006"/>
                <a:gd name="connsiteX2" fmla="*/ 1724660 w 1724660"/>
                <a:gd name="connsiteY2" fmla="*/ 3611006 h 3611006"/>
                <a:gd name="connsiteX3" fmla="*/ 0 w 1724660"/>
                <a:gd name="connsiteY3" fmla="*/ 3611006 h 3611006"/>
                <a:gd name="connsiteX4" fmla="*/ 0 w 1724660"/>
                <a:gd name="connsiteY4" fmla="*/ 0 h 361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660" h="3611006">
                  <a:moveTo>
                    <a:pt x="0" y="0"/>
                  </a:moveTo>
                  <a:lnTo>
                    <a:pt x="1724660" y="0"/>
                  </a:lnTo>
                  <a:lnTo>
                    <a:pt x="1724660" y="3611006"/>
                  </a:lnTo>
                  <a:lnTo>
                    <a:pt x="0" y="3611006"/>
                  </a:lnTo>
                  <a:lnTo>
                    <a:pt x="0" y="0"/>
                  </a:lnTo>
                  <a:close/>
                </a:path>
              </a:pathLst>
            </a:custGeom>
          </p:spPr>
          <p:style>
            <a:lnRef idx="0">
              <a:srgbClr val="000000">
                <a:alpha val="0"/>
                <a:hueOff val="0"/>
                <a:satOff val="0"/>
                <a:lumOff val="0"/>
                <a:alphaOff val="0"/>
              </a:srgbClr>
            </a:lnRef>
            <a:fillRef idx="0">
              <a:srgbClr val="FFFFFF">
                <a:alpha val="0"/>
                <a:hueOff val="0"/>
                <a:satOff val="0"/>
                <a:lumOff val="0"/>
                <a:alphaOff val="0"/>
              </a:srgbClr>
            </a:fillRef>
            <a:effectRef idx="0">
              <a:srgbClr val="FFFFFF">
                <a:alpha val="0"/>
                <a:hueOff val="0"/>
                <a:satOff val="0"/>
                <a:lumOff val="0"/>
                <a:alphaOff val="0"/>
              </a:srgbClr>
            </a:effectRef>
            <a:fontRef idx="minor">
              <a:srgbClr val="000000">
                <a:hueOff val="0"/>
                <a:satOff val="0"/>
                <a:lumOff val="0"/>
                <a:alphaOff val="0"/>
              </a:srgbClr>
            </a:fontRef>
          </p:style>
          <p:txBody>
            <a:bodyPr spcFirstLastPara="0" vert="horz" wrap="square" lIns="283297" tIns="0" rIns="0" bIns="0" numCol="1" spcCol="1270" anchor="b" anchorCtr="0">
              <a:noAutofit/>
            </a:bodyPr>
            <a:lstStyle/>
            <a:p>
              <a:pPr marL="0" lvl="0" indent="0" defTabSz="889000">
                <a:lnSpc>
                  <a:spcPct val="90000"/>
                </a:lnSpc>
                <a:spcBef>
                  <a:spcPct val="0"/>
                </a:spcBef>
                <a:spcAft>
                  <a:spcPct val="35000"/>
                </a:spcAft>
                <a:buNone/>
              </a:pPr>
              <a:r>
                <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rPr>
                <a:t>20+</a:t>
              </a:r>
              <a:r>
                <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rPr>
                <a:t>机场智能客服、</a:t>
              </a:r>
              <a:endPar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a:p>
              <a:pPr marL="0" lvl="0" indent="0" defTabSz="889000">
                <a:lnSpc>
                  <a:spcPct val="90000"/>
                </a:lnSpc>
                <a:spcBef>
                  <a:spcPct val="0"/>
                </a:spcBef>
                <a:spcAft>
                  <a:spcPct val="35000"/>
                </a:spcAft>
                <a:buNone/>
              </a:pPr>
              <a:r>
                <a:rPr lang="zh-CN" altLang="en-US" sz="1400" b="1" spc="600" dirty="0">
                  <a:solidFill>
                    <a:srgbClr val="3FA692">
                      <a:lumMod val="50000"/>
                    </a:srgbClr>
                  </a:solidFill>
                  <a:latin typeface="微软雅黑 Light" panose="020B0502040204020203" pitchFamily="34" charset="-122"/>
                  <a:ea typeface="微软雅黑 Light" panose="020B0502040204020203" pitchFamily="34" charset="-122"/>
                </a:rPr>
                <a:t>民航舆情系统投产</a:t>
              </a:r>
              <a:endPar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p:txBody>
        </p:sp>
        <p:sp>
          <p:nvSpPr>
            <p:cNvPr id="22" name="任意形状 15"/>
            <p:cNvSpPr/>
            <p:nvPr/>
          </p:nvSpPr>
          <p:spPr>
            <a:xfrm>
              <a:off x="9303830" y="2390379"/>
              <a:ext cx="2520000" cy="670595"/>
            </a:xfrm>
            <a:custGeom>
              <a:avLst/>
              <a:gdLst>
                <a:gd name="connsiteX0" fmla="*/ 0 w 1724660"/>
                <a:gd name="connsiteY0" fmla="*/ 0 h 1354713"/>
                <a:gd name="connsiteX1" fmla="*/ 1724660 w 1724660"/>
                <a:gd name="connsiteY1" fmla="*/ 0 h 1354713"/>
                <a:gd name="connsiteX2" fmla="*/ 1724660 w 1724660"/>
                <a:gd name="connsiteY2" fmla="*/ 1354713 h 1354713"/>
                <a:gd name="connsiteX3" fmla="*/ 0 w 1724660"/>
                <a:gd name="connsiteY3" fmla="*/ 1354713 h 1354713"/>
                <a:gd name="connsiteX4" fmla="*/ 0 w 1724660"/>
                <a:gd name="connsiteY4" fmla="*/ 0 h 13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660" h="1354713">
                  <a:moveTo>
                    <a:pt x="0" y="0"/>
                  </a:moveTo>
                  <a:lnTo>
                    <a:pt x="1724660" y="0"/>
                  </a:lnTo>
                  <a:lnTo>
                    <a:pt x="1724660" y="1354713"/>
                  </a:lnTo>
                  <a:lnTo>
                    <a:pt x="0" y="1354713"/>
                  </a:lnTo>
                  <a:lnTo>
                    <a:pt x="0" y="0"/>
                  </a:lnTo>
                  <a:close/>
                </a:path>
              </a:pathLst>
            </a:custGeom>
          </p:spPr>
          <p:style>
            <a:lnRef idx="0">
              <a:srgbClr val="000000">
                <a:alpha val="0"/>
                <a:hueOff val="0"/>
                <a:satOff val="0"/>
                <a:lumOff val="0"/>
                <a:alphaOff val="0"/>
              </a:srgbClr>
            </a:lnRef>
            <a:fillRef idx="0">
              <a:srgbClr val="FFFFFF">
                <a:alpha val="0"/>
                <a:hueOff val="0"/>
                <a:satOff val="0"/>
                <a:lumOff val="0"/>
                <a:alphaOff val="0"/>
              </a:srgbClr>
            </a:fillRef>
            <a:effectRef idx="0">
              <a:srgbClr val="FFFFFF">
                <a:alpha val="0"/>
                <a:hueOff val="0"/>
                <a:satOff val="0"/>
                <a:lumOff val="0"/>
                <a:alphaOff val="0"/>
              </a:srgbClr>
            </a:effectRef>
            <a:fontRef idx="minor">
              <a:srgbClr val="000000">
                <a:hueOff val="0"/>
                <a:satOff val="0"/>
                <a:lumOff val="0"/>
                <a:alphaOff val="0"/>
              </a:srgbClr>
            </a:fontRef>
          </p:style>
          <p:txBody>
            <a:bodyPr spcFirstLastPara="0" vert="horz" wrap="square" lIns="360975" tIns="0" rIns="0" bIns="0" numCol="1" spcCol="1270" anchor="b" anchorCtr="0">
              <a:noAutofit/>
            </a:bodyPr>
            <a:lstStyle/>
            <a:p>
              <a:pPr marL="0" lvl="0" indent="0" defTabSz="889000">
                <a:lnSpc>
                  <a:spcPct val="90000"/>
                </a:lnSpc>
                <a:spcBef>
                  <a:spcPct val="0"/>
                </a:spcBef>
                <a:spcAft>
                  <a:spcPct val="35000"/>
                </a:spcAft>
                <a:buNone/>
              </a:pPr>
              <a:endPar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a:p>
              <a:pPr marL="0" lvl="0" indent="0" defTabSz="889000">
                <a:lnSpc>
                  <a:spcPct val="90000"/>
                </a:lnSpc>
                <a:spcBef>
                  <a:spcPct val="0"/>
                </a:spcBef>
                <a:spcAft>
                  <a:spcPct val="35000"/>
                </a:spcAft>
                <a:buNone/>
              </a:pPr>
              <a:r>
                <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rPr>
                <a:t>航司智能客服投产</a:t>
              </a:r>
              <a:endParaRPr lang="en-US" altLang="zh-CN"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a:p>
              <a:pPr marL="0" lvl="0" indent="0" defTabSz="889000">
                <a:lnSpc>
                  <a:spcPct val="90000"/>
                </a:lnSpc>
                <a:spcBef>
                  <a:spcPct val="0"/>
                </a:spcBef>
                <a:spcAft>
                  <a:spcPct val="35000"/>
                </a:spcAft>
                <a:buNone/>
              </a:pPr>
              <a:r>
                <a:rPr lang="zh-CN" altLang="en-US" sz="1400" b="1" spc="600" dirty="0">
                  <a:solidFill>
                    <a:srgbClr val="3FA692">
                      <a:lumMod val="50000"/>
                    </a:srgbClr>
                  </a:solidFill>
                  <a:latin typeface="微软雅黑 Light" panose="020B0502040204020203" pitchFamily="34" charset="-122"/>
                  <a:ea typeface="微软雅黑 Light" panose="020B0502040204020203" pitchFamily="34" charset="-122"/>
                </a:rPr>
                <a:t>民航搜索上线</a:t>
              </a:r>
              <a:endParaRPr lang="zh-CN" altLang="en-US" sz="1400" b="1" kern="1200" spc="600" dirty="0">
                <a:solidFill>
                  <a:srgbClr val="3FA692">
                    <a:lumMod val="50000"/>
                  </a:srgbClr>
                </a:soli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372456" y="3730796"/>
              <a:ext cx="1800000" cy="523220"/>
            </a:xfrm>
            <a:prstGeom prst="rect">
              <a:avLst/>
            </a:prstGeom>
            <a:noFill/>
          </p:spPr>
          <p:txBody>
            <a:bodyPr wrap="square" rtlCol="0">
              <a:spAutoFit/>
            </a:bodyPr>
            <a:lstStyle/>
            <a:p>
              <a:pPr lvl="0"/>
              <a:r>
                <a:rPr lang="zh-CN" altLang="en-US" sz="1400" spc="300" dirty="0">
                  <a:latin typeface="微软雅黑 Light" panose="020B0502040204020203" pitchFamily="34" charset="-122"/>
                  <a:ea typeface="微软雅黑 Light" panose="020B0502040204020203" pitchFamily="34" charset="-122"/>
                </a:rPr>
                <a:t>基础知识与技术储备</a:t>
              </a:r>
            </a:p>
          </p:txBody>
        </p:sp>
        <p:sp>
          <p:nvSpPr>
            <p:cNvPr id="24" name="矩形 23"/>
            <p:cNvSpPr/>
            <p:nvPr/>
          </p:nvSpPr>
          <p:spPr>
            <a:xfrm>
              <a:off x="2621531" y="3730796"/>
              <a:ext cx="1800000" cy="523220"/>
            </a:xfrm>
            <a:prstGeom prst="rect">
              <a:avLst/>
            </a:prstGeom>
          </p:spPr>
          <p:txBody>
            <a:bodyPr wrap="square">
              <a:spAutoFit/>
            </a:bodyPr>
            <a:lstStyle/>
            <a:p>
              <a:pPr lvl="0"/>
              <a:r>
                <a:rPr lang="zh-CN" altLang="en-US" sz="1400" spc="300" dirty="0">
                  <a:latin typeface="微软雅黑 Light" panose="020B0502040204020203" pitchFamily="34" charset="-122"/>
                  <a:ea typeface="微软雅黑 Light" panose="020B0502040204020203" pitchFamily="34" charset="-122"/>
                </a:rPr>
                <a:t>语义模型与主流厂商持平</a:t>
              </a:r>
            </a:p>
          </p:txBody>
        </p:sp>
        <p:sp>
          <p:nvSpPr>
            <p:cNvPr id="31" name="矩形 30"/>
            <p:cNvSpPr/>
            <p:nvPr/>
          </p:nvSpPr>
          <p:spPr>
            <a:xfrm>
              <a:off x="4954005" y="3730796"/>
              <a:ext cx="1800000" cy="523220"/>
            </a:xfrm>
            <a:prstGeom prst="rect">
              <a:avLst/>
            </a:prstGeom>
          </p:spPr>
          <p:txBody>
            <a:bodyPr wrap="square">
              <a:spAutoFit/>
            </a:bodyPr>
            <a:lstStyle/>
            <a:p>
              <a:pPr lvl="0"/>
              <a:r>
                <a:rPr lang="zh-CN" altLang="en-US" sz="1400" spc="300" dirty="0">
                  <a:latin typeface="微软雅黑 Light" panose="020B0502040204020203" pitchFamily="34" charset="-122"/>
                  <a:ea typeface="微软雅黑 Light" panose="020B0502040204020203" pitchFamily="34" charset="-122"/>
                </a:rPr>
                <a:t>知识</a:t>
              </a:r>
              <a:r>
                <a:rPr lang="en-US" altLang="zh-CN" sz="1400" spc="300" dirty="0">
                  <a:latin typeface="微软雅黑 Light" panose="020B0502040204020203" pitchFamily="34" charset="-122"/>
                  <a:ea typeface="微软雅黑 Light" panose="020B0502040204020203" pitchFamily="34" charset="-122"/>
                </a:rPr>
                <a:t>+</a:t>
              </a:r>
              <a:r>
                <a:rPr lang="zh-CN" altLang="en-US" sz="1400" spc="300" dirty="0">
                  <a:latin typeface="微软雅黑 Light" panose="020B0502040204020203" pitchFamily="34" charset="-122"/>
                  <a:ea typeface="微软雅黑 Light" panose="020B0502040204020203" pitchFamily="34" charset="-122"/>
                </a:rPr>
                <a:t>语料双驱动模式</a:t>
              </a:r>
            </a:p>
          </p:txBody>
        </p:sp>
        <p:sp>
          <p:nvSpPr>
            <p:cNvPr id="34" name="矩形 33"/>
            <p:cNvSpPr/>
            <p:nvPr/>
          </p:nvSpPr>
          <p:spPr>
            <a:xfrm>
              <a:off x="7141339" y="3730796"/>
              <a:ext cx="1800000" cy="523220"/>
            </a:xfrm>
            <a:prstGeom prst="rect">
              <a:avLst/>
            </a:prstGeom>
          </p:spPr>
          <p:txBody>
            <a:bodyPr wrap="square">
              <a:spAutoFit/>
            </a:bodyPr>
            <a:lstStyle/>
            <a:p>
              <a:pPr lvl="0"/>
              <a:r>
                <a:rPr lang="en-US" altLang="zh-CN" sz="1400" spc="300" dirty="0">
                  <a:latin typeface="微软雅黑 Light" panose="020B0502040204020203" pitchFamily="34" charset="-122"/>
                  <a:ea typeface="微软雅黑 Light" panose="020B0502040204020203" pitchFamily="34" charset="-122"/>
                </a:rPr>
                <a:t>NLP</a:t>
              </a:r>
              <a:r>
                <a:rPr lang="zh-CN" altLang="en-US" sz="1400" spc="300" dirty="0">
                  <a:latin typeface="微软雅黑 Light" panose="020B0502040204020203" pitchFamily="34" charset="-122"/>
                  <a:ea typeface="微软雅黑 Light" panose="020B0502040204020203" pitchFamily="34" charset="-122"/>
                </a:rPr>
                <a:t>平台与商用解决方案</a:t>
              </a:r>
            </a:p>
          </p:txBody>
        </p:sp>
        <p:sp>
          <p:nvSpPr>
            <p:cNvPr id="36" name="矩形 35"/>
            <p:cNvSpPr/>
            <p:nvPr/>
          </p:nvSpPr>
          <p:spPr>
            <a:xfrm>
              <a:off x="9604828" y="3730796"/>
              <a:ext cx="1800000" cy="523220"/>
            </a:xfrm>
            <a:prstGeom prst="rect">
              <a:avLst/>
            </a:prstGeom>
          </p:spPr>
          <p:txBody>
            <a:bodyPr wrap="square">
              <a:spAutoFit/>
            </a:bodyPr>
            <a:lstStyle/>
            <a:p>
              <a:pPr lvl="0"/>
              <a:r>
                <a:rPr lang="zh-CN" altLang="en-US" sz="1400" spc="300" dirty="0">
                  <a:latin typeface="微软雅黑 Light" panose="020B0502040204020203" pitchFamily="34" charset="-122"/>
                  <a:ea typeface="微软雅黑 Light" panose="020B0502040204020203" pitchFamily="34" charset="-122"/>
                </a:rPr>
                <a:t>自研语言模型行业第一</a:t>
              </a:r>
            </a:p>
          </p:txBody>
        </p:sp>
        <p:grpSp>
          <p:nvGrpSpPr>
            <p:cNvPr id="37" name="组合 36"/>
            <p:cNvGrpSpPr/>
            <p:nvPr/>
          </p:nvGrpSpPr>
          <p:grpSpPr>
            <a:xfrm>
              <a:off x="409575" y="3175942"/>
              <a:ext cx="11568995" cy="523220"/>
              <a:chOff x="869629" y="3324434"/>
              <a:chExt cx="10599676" cy="627785"/>
            </a:xfrm>
          </p:grpSpPr>
          <p:sp>
            <p:nvSpPr>
              <p:cNvPr id="38" name="任意形状 24"/>
              <p:cNvSpPr/>
              <p:nvPr/>
            </p:nvSpPr>
            <p:spPr>
              <a:xfrm>
                <a:off x="869629" y="3324434"/>
                <a:ext cx="2324741" cy="627785"/>
              </a:xfrm>
              <a:custGeom>
                <a:avLst/>
                <a:gdLst>
                  <a:gd name="connsiteX0" fmla="*/ 0 w 2324741"/>
                  <a:gd name="connsiteY0" fmla="*/ 0 h 929896"/>
                  <a:gd name="connsiteX1" fmla="*/ 1859793 w 2324741"/>
                  <a:gd name="connsiteY1" fmla="*/ 0 h 929896"/>
                  <a:gd name="connsiteX2" fmla="*/ 2324741 w 2324741"/>
                  <a:gd name="connsiteY2" fmla="*/ 464948 h 929896"/>
                  <a:gd name="connsiteX3" fmla="*/ 1859793 w 2324741"/>
                  <a:gd name="connsiteY3" fmla="*/ 929896 h 929896"/>
                  <a:gd name="connsiteX4" fmla="*/ 0 w 2324741"/>
                  <a:gd name="connsiteY4" fmla="*/ 929896 h 929896"/>
                  <a:gd name="connsiteX5" fmla="*/ 0 w 2324741"/>
                  <a:gd name="connsiteY5" fmla="*/ 0 h 9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4741" h="929896">
                    <a:moveTo>
                      <a:pt x="0" y="0"/>
                    </a:moveTo>
                    <a:lnTo>
                      <a:pt x="1859793" y="0"/>
                    </a:lnTo>
                    <a:lnTo>
                      <a:pt x="2324741" y="464948"/>
                    </a:lnTo>
                    <a:lnTo>
                      <a:pt x="1859793" y="929896"/>
                    </a:lnTo>
                    <a:lnTo>
                      <a:pt x="0" y="929896"/>
                    </a:lnTo>
                    <a:lnTo>
                      <a:pt x="0" y="0"/>
                    </a:lnTo>
                    <a:close/>
                  </a:path>
                </a:pathLst>
              </a:custGeom>
            </p:spPr>
            <p:style>
              <a:lnRef idx="2">
                <a:srgbClr val="FFFFFF">
                  <a:hueOff val="0"/>
                  <a:satOff val="0"/>
                  <a:lumOff val="0"/>
                  <a:alphaOff val="0"/>
                </a:srgbClr>
              </a:lnRef>
              <a:fillRef idx="1">
                <a:srgbClr val="1689A0">
                  <a:hueOff val="0"/>
                  <a:satOff val="0"/>
                  <a:lumOff val="0"/>
                  <a:alphaOff val="0"/>
                </a:srgbClr>
              </a:fillRef>
              <a:effectRef idx="0">
                <a:srgbClr val="1689A0">
                  <a:hueOff val="0"/>
                  <a:satOff val="0"/>
                  <a:lumOff val="0"/>
                  <a:alphaOff val="0"/>
                </a:srgbClr>
              </a:effectRef>
              <a:fontRef idx="minor">
                <a:srgbClr val="FFFFFF"/>
              </a:fontRef>
            </p:style>
            <p:txBody>
              <a:bodyPr spcFirstLastPara="0" vert="horz" wrap="square" lIns="149352" tIns="74676" rIns="269812" bIns="74676" numCol="1" spcCol="1270" anchor="ctr" anchorCtr="0">
                <a:noAutofit/>
              </a:bodyPr>
              <a:lstStyle/>
              <a:p>
                <a:pPr marL="0" lvl="0" indent="0" algn="ctr" defTabSz="1244600">
                  <a:lnSpc>
                    <a:spcPct val="90000"/>
                  </a:lnSpc>
                  <a:spcBef>
                    <a:spcPct val="0"/>
                  </a:spcBef>
                  <a:spcAft>
                    <a:spcPct val="35000"/>
                  </a:spcAft>
                  <a:buNone/>
                </a:pPr>
                <a:r>
                  <a:rPr lang="en-US" altLang="zh-CN" sz="2400" b="0" i="0" kern="1200" spc="300" dirty="0">
                    <a:latin typeface="微软雅黑 Light" panose="020B0502040204020203" pitchFamily="34" charset="-122"/>
                    <a:ea typeface="微软雅黑 Light" panose="020B0502040204020203" pitchFamily="34" charset="-122"/>
                  </a:rPr>
                  <a:t>2017</a:t>
                </a:r>
                <a:endParaRPr lang="zh-CN" altLang="en-US" sz="2400" b="0" i="0" kern="1200" spc="300" dirty="0">
                  <a:latin typeface="微软雅黑 Light" panose="020B0502040204020203" pitchFamily="34" charset="-122"/>
                  <a:ea typeface="微软雅黑 Light" panose="020B0502040204020203" pitchFamily="34" charset="-122"/>
                </a:endParaRPr>
              </a:p>
            </p:txBody>
          </p:sp>
          <p:sp>
            <p:nvSpPr>
              <p:cNvPr id="39" name="任意形状 25"/>
              <p:cNvSpPr/>
              <p:nvPr/>
            </p:nvSpPr>
            <p:spPr>
              <a:xfrm>
                <a:off x="2938363" y="3324434"/>
                <a:ext cx="2324741" cy="627785"/>
              </a:xfrm>
              <a:custGeom>
                <a:avLst/>
                <a:gdLst>
                  <a:gd name="connsiteX0" fmla="*/ 0 w 2324741"/>
                  <a:gd name="connsiteY0" fmla="*/ 0 h 929896"/>
                  <a:gd name="connsiteX1" fmla="*/ 1859793 w 2324741"/>
                  <a:gd name="connsiteY1" fmla="*/ 0 h 929896"/>
                  <a:gd name="connsiteX2" fmla="*/ 2324741 w 2324741"/>
                  <a:gd name="connsiteY2" fmla="*/ 464948 h 929896"/>
                  <a:gd name="connsiteX3" fmla="*/ 1859793 w 2324741"/>
                  <a:gd name="connsiteY3" fmla="*/ 929896 h 929896"/>
                  <a:gd name="connsiteX4" fmla="*/ 0 w 2324741"/>
                  <a:gd name="connsiteY4" fmla="*/ 929896 h 929896"/>
                  <a:gd name="connsiteX5" fmla="*/ 464948 w 2324741"/>
                  <a:gd name="connsiteY5" fmla="*/ 464948 h 929896"/>
                  <a:gd name="connsiteX6" fmla="*/ 0 w 2324741"/>
                  <a:gd name="connsiteY6" fmla="*/ 0 h 9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741" h="929896">
                    <a:moveTo>
                      <a:pt x="0" y="0"/>
                    </a:moveTo>
                    <a:lnTo>
                      <a:pt x="1859793" y="0"/>
                    </a:lnTo>
                    <a:lnTo>
                      <a:pt x="2324741" y="464948"/>
                    </a:lnTo>
                    <a:lnTo>
                      <a:pt x="1859793" y="929896"/>
                    </a:lnTo>
                    <a:lnTo>
                      <a:pt x="0" y="929896"/>
                    </a:lnTo>
                    <a:lnTo>
                      <a:pt x="464948" y="464948"/>
                    </a:lnTo>
                    <a:lnTo>
                      <a:pt x="0" y="0"/>
                    </a:lnTo>
                    <a:close/>
                  </a:path>
                </a:pathLst>
              </a:custGeom>
            </p:spPr>
            <p:style>
              <a:lnRef idx="2">
                <a:srgbClr val="FFFFFF">
                  <a:hueOff val="0"/>
                  <a:satOff val="0"/>
                  <a:lumOff val="0"/>
                  <a:alphaOff val="0"/>
                </a:srgbClr>
              </a:lnRef>
              <a:fillRef idx="1">
                <a:srgbClr val="1689A0">
                  <a:hueOff val="-324756"/>
                  <a:satOff val="-7702"/>
                  <a:lumOff val="2305"/>
                  <a:alphaOff val="0"/>
                </a:srgbClr>
              </a:fillRef>
              <a:effectRef idx="0">
                <a:srgbClr val="1689A0">
                  <a:hueOff val="-324756"/>
                  <a:satOff val="-7702"/>
                  <a:lumOff val="2305"/>
                  <a:alphaOff val="0"/>
                </a:srgbClr>
              </a:effectRef>
              <a:fontRef idx="minor">
                <a:srgbClr val="FFFFFF"/>
              </a:fontRef>
            </p:style>
            <p:txBody>
              <a:bodyPr spcFirstLastPara="0" vert="horz" wrap="square" lIns="576962" tIns="74676" rIns="502286" bIns="74676" numCol="1" spcCol="1270" anchor="ctr" anchorCtr="0">
                <a:noAutofit/>
              </a:bodyPr>
              <a:lstStyle/>
              <a:p>
                <a:pPr marL="0" lvl="0" indent="0" algn="ctr" defTabSz="1244600">
                  <a:lnSpc>
                    <a:spcPct val="90000"/>
                  </a:lnSpc>
                  <a:spcBef>
                    <a:spcPct val="0"/>
                  </a:spcBef>
                  <a:spcAft>
                    <a:spcPct val="35000"/>
                  </a:spcAft>
                  <a:buNone/>
                </a:pPr>
                <a:r>
                  <a:rPr lang="en-US" altLang="zh-CN" sz="2400" b="0" i="0" kern="1200" spc="300" dirty="0">
                    <a:latin typeface="微软雅黑 Light" panose="020B0502040204020203" pitchFamily="34" charset="-122"/>
                    <a:ea typeface="微软雅黑 Light" panose="020B0502040204020203" pitchFamily="34" charset="-122"/>
                  </a:rPr>
                  <a:t>2018</a:t>
                </a:r>
                <a:endParaRPr lang="zh-CN" altLang="en-US" sz="2400" b="0" i="0" kern="1200" spc="300" dirty="0">
                  <a:latin typeface="微软雅黑 Light" panose="020B0502040204020203" pitchFamily="34" charset="-122"/>
                  <a:ea typeface="微软雅黑 Light" panose="020B0502040204020203" pitchFamily="34" charset="-122"/>
                </a:endParaRPr>
              </a:p>
            </p:txBody>
          </p:sp>
          <p:sp>
            <p:nvSpPr>
              <p:cNvPr id="40" name="任意形状 26"/>
              <p:cNvSpPr/>
              <p:nvPr/>
            </p:nvSpPr>
            <p:spPr>
              <a:xfrm>
                <a:off x="5007097" y="3324434"/>
                <a:ext cx="2324741" cy="627785"/>
              </a:xfrm>
              <a:custGeom>
                <a:avLst/>
                <a:gdLst>
                  <a:gd name="connsiteX0" fmla="*/ 0 w 2324741"/>
                  <a:gd name="connsiteY0" fmla="*/ 0 h 929896"/>
                  <a:gd name="connsiteX1" fmla="*/ 1859793 w 2324741"/>
                  <a:gd name="connsiteY1" fmla="*/ 0 h 929896"/>
                  <a:gd name="connsiteX2" fmla="*/ 2324741 w 2324741"/>
                  <a:gd name="connsiteY2" fmla="*/ 464948 h 929896"/>
                  <a:gd name="connsiteX3" fmla="*/ 1859793 w 2324741"/>
                  <a:gd name="connsiteY3" fmla="*/ 929896 h 929896"/>
                  <a:gd name="connsiteX4" fmla="*/ 0 w 2324741"/>
                  <a:gd name="connsiteY4" fmla="*/ 929896 h 929896"/>
                  <a:gd name="connsiteX5" fmla="*/ 464948 w 2324741"/>
                  <a:gd name="connsiteY5" fmla="*/ 464948 h 929896"/>
                  <a:gd name="connsiteX6" fmla="*/ 0 w 2324741"/>
                  <a:gd name="connsiteY6" fmla="*/ 0 h 9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741" h="929896">
                    <a:moveTo>
                      <a:pt x="0" y="0"/>
                    </a:moveTo>
                    <a:lnTo>
                      <a:pt x="1859793" y="0"/>
                    </a:lnTo>
                    <a:lnTo>
                      <a:pt x="2324741" y="464948"/>
                    </a:lnTo>
                    <a:lnTo>
                      <a:pt x="1859793" y="929896"/>
                    </a:lnTo>
                    <a:lnTo>
                      <a:pt x="0" y="929896"/>
                    </a:lnTo>
                    <a:lnTo>
                      <a:pt x="464948" y="464948"/>
                    </a:lnTo>
                    <a:lnTo>
                      <a:pt x="0" y="0"/>
                    </a:lnTo>
                    <a:close/>
                  </a:path>
                </a:pathLst>
              </a:custGeom>
            </p:spPr>
            <p:style>
              <a:lnRef idx="2">
                <a:srgbClr val="FFFFFF">
                  <a:hueOff val="0"/>
                  <a:satOff val="0"/>
                  <a:lumOff val="0"/>
                  <a:alphaOff val="0"/>
                </a:srgbClr>
              </a:lnRef>
              <a:fillRef idx="1">
                <a:srgbClr val="1689A0">
                  <a:hueOff val="-649512"/>
                  <a:satOff val="-15416"/>
                  <a:lumOff val="4609"/>
                  <a:alphaOff val="0"/>
                </a:srgbClr>
              </a:fillRef>
              <a:effectRef idx="0">
                <a:srgbClr val="1689A0">
                  <a:hueOff val="-649512"/>
                  <a:satOff val="-15416"/>
                  <a:lumOff val="4609"/>
                  <a:alphaOff val="0"/>
                </a:srgbClr>
              </a:effectRef>
              <a:fontRef idx="minor">
                <a:srgbClr val="FFFFFF"/>
              </a:fontRef>
            </p:style>
            <p:txBody>
              <a:bodyPr spcFirstLastPara="0" vert="horz" wrap="square" lIns="576962" tIns="74676" rIns="502286" bIns="74676" numCol="1" spcCol="1270" anchor="ctr" anchorCtr="0">
                <a:noAutofit/>
              </a:bodyPr>
              <a:lstStyle/>
              <a:p>
                <a:pPr marL="0" lvl="0" indent="0" algn="ctr" defTabSz="1244600">
                  <a:lnSpc>
                    <a:spcPct val="90000"/>
                  </a:lnSpc>
                  <a:spcBef>
                    <a:spcPct val="0"/>
                  </a:spcBef>
                  <a:spcAft>
                    <a:spcPct val="35000"/>
                  </a:spcAft>
                  <a:buNone/>
                </a:pPr>
                <a:r>
                  <a:rPr lang="en-US" altLang="zh-CN" sz="2400" b="0" i="0" kern="1200" spc="300" dirty="0">
                    <a:latin typeface="微软雅黑 Light" panose="020B0502040204020203" pitchFamily="34" charset="-122"/>
                    <a:ea typeface="微软雅黑 Light" panose="020B0502040204020203" pitchFamily="34" charset="-122"/>
                  </a:rPr>
                  <a:t>2019</a:t>
                </a:r>
                <a:endParaRPr lang="zh-CN" altLang="en-US" sz="2400" b="0" i="0" kern="1200" spc="300" dirty="0">
                  <a:latin typeface="微软雅黑 Light" panose="020B0502040204020203" pitchFamily="34" charset="-122"/>
                  <a:ea typeface="微软雅黑 Light" panose="020B0502040204020203" pitchFamily="34" charset="-122"/>
                </a:endParaRPr>
              </a:p>
            </p:txBody>
          </p:sp>
          <p:sp>
            <p:nvSpPr>
              <p:cNvPr id="41" name="任意形状 27"/>
              <p:cNvSpPr/>
              <p:nvPr/>
            </p:nvSpPr>
            <p:spPr>
              <a:xfrm>
                <a:off x="7075831" y="3324434"/>
                <a:ext cx="2324741" cy="627785"/>
              </a:xfrm>
              <a:custGeom>
                <a:avLst/>
                <a:gdLst>
                  <a:gd name="connsiteX0" fmla="*/ 0 w 2324741"/>
                  <a:gd name="connsiteY0" fmla="*/ 0 h 929896"/>
                  <a:gd name="connsiteX1" fmla="*/ 1859793 w 2324741"/>
                  <a:gd name="connsiteY1" fmla="*/ 0 h 929896"/>
                  <a:gd name="connsiteX2" fmla="*/ 2324741 w 2324741"/>
                  <a:gd name="connsiteY2" fmla="*/ 464948 h 929896"/>
                  <a:gd name="connsiteX3" fmla="*/ 1859793 w 2324741"/>
                  <a:gd name="connsiteY3" fmla="*/ 929896 h 929896"/>
                  <a:gd name="connsiteX4" fmla="*/ 0 w 2324741"/>
                  <a:gd name="connsiteY4" fmla="*/ 929896 h 929896"/>
                  <a:gd name="connsiteX5" fmla="*/ 464948 w 2324741"/>
                  <a:gd name="connsiteY5" fmla="*/ 464948 h 929896"/>
                  <a:gd name="connsiteX6" fmla="*/ 0 w 2324741"/>
                  <a:gd name="connsiteY6" fmla="*/ 0 h 9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741" h="929896">
                    <a:moveTo>
                      <a:pt x="0" y="0"/>
                    </a:moveTo>
                    <a:lnTo>
                      <a:pt x="1859793" y="0"/>
                    </a:lnTo>
                    <a:lnTo>
                      <a:pt x="2324741" y="464948"/>
                    </a:lnTo>
                    <a:lnTo>
                      <a:pt x="1859793" y="929896"/>
                    </a:lnTo>
                    <a:lnTo>
                      <a:pt x="0" y="929896"/>
                    </a:lnTo>
                    <a:lnTo>
                      <a:pt x="464948" y="464948"/>
                    </a:lnTo>
                    <a:lnTo>
                      <a:pt x="0" y="0"/>
                    </a:lnTo>
                    <a:close/>
                  </a:path>
                </a:pathLst>
              </a:custGeom>
            </p:spPr>
            <p:style>
              <a:lnRef idx="2">
                <a:srgbClr val="FFFFFF">
                  <a:hueOff val="0"/>
                  <a:satOff val="0"/>
                  <a:lumOff val="0"/>
                  <a:alphaOff val="0"/>
                </a:srgbClr>
              </a:lnRef>
              <a:fillRef idx="1">
                <a:srgbClr val="1689A0">
                  <a:hueOff val="-974268"/>
                  <a:satOff val="-23129"/>
                  <a:lumOff val="6914"/>
                  <a:alphaOff val="0"/>
                </a:srgbClr>
              </a:fillRef>
              <a:effectRef idx="0">
                <a:srgbClr val="1689A0">
                  <a:hueOff val="-974268"/>
                  <a:satOff val="-23129"/>
                  <a:lumOff val="6914"/>
                  <a:alphaOff val="0"/>
                </a:srgbClr>
              </a:effectRef>
              <a:fontRef idx="minor">
                <a:srgbClr val="FFFFFF"/>
              </a:fontRef>
            </p:style>
            <p:txBody>
              <a:bodyPr spcFirstLastPara="0" vert="horz" wrap="square" lIns="576962" tIns="74676" rIns="502286" bIns="74676" numCol="1" spcCol="1270" anchor="ctr" anchorCtr="0">
                <a:noAutofit/>
              </a:bodyPr>
              <a:lstStyle/>
              <a:p>
                <a:pPr marL="0" lvl="0" indent="0" algn="ctr" defTabSz="1244600">
                  <a:lnSpc>
                    <a:spcPct val="90000"/>
                  </a:lnSpc>
                  <a:spcBef>
                    <a:spcPct val="0"/>
                  </a:spcBef>
                  <a:spcAft>
                    <a:spcPct val="35000"/>
                  </a:spcAft>
                  <a:buNone/>
                </a:pPr>
                <a:r>
                  <a:rPr lang="en-US" altLang="zh-CN" sz="2400" b="0" i="0" kern="1200" spc="300" dirty="0">
                    <a:latin typeface="微软雅黑 Light" panose="020B0502040204020203" pitchFamily="34" charset="-122"/>
                    <a:ea typeface="微软雅黑 Light" panose="020B0502040204020203" pitchFamily="34" charset="-122"/>
                  </a:rPr>
                  <a:t>2020</a:t>
                </a:r>
                <a:endParaRPr lang="zh-CN" altLang="en-US" sz="2400" b="0" i="0" kern="1200" spc="300" dirty="0">
                  <a:latin typeface="微软雅黑 Light" panose="020B0502040204020203" pitchFamily="34" charset="-122"/>
                  <a:ea typeface="微软雅黑 Light" panose="020B0502040204020203" pitchFamily="34" charset="-122"/>
                </a:endParaRPr>
              </a:p>
            </p:txBody>
          </p:sp>
          <p:sp>
            <p:nvSpPr>
              <p:cNvPr id="42" name="任意形状 28"/>
              <p:cNvSpPr/>
              <p:nvPr/>
            </p:nvSpPr>
            <p:spPr>
              <a:xfrm>
                <a:off x="9144564" y="3324434"/>
                <a:ext cx="2324741" cy="627785"/>
              </a:xfrm>
              <a:custGeom>
                <a:avLst/>
                <a:gdLst>
                  <a:gd name="connsiteX0" fmla="*/ 0 w 2324741"/>
                  <a:gd name="connsiteY0" fmla="*/ 0 h 929896"/>
                  <a:gd name="connsiteX1" fmla="*/ 1859793 w 2324741"/>
                  <a:gd name="connsiteY1" fmla="*/ 0 h 929896"/>
                  <a:gd name="connsiteX2" fmla="*/ 2324741 w 2324741"/>
                  <a:gd name="connsiteY2" fmla="*/ 464948 h 929896"/>
                  <a:gd name="connsiteX3" fmla="*/ 1859793 w 2324741"/>
                  <a:gd name="connsiteY3" fmla="*/ 929896 h 929896"/>
                  <a:gd name="connsiteX4" fmla="*/ 0 w 2324741"/>
                  <a:gd name="connsiteY4" fmla="*/ 929896 h 929896"/>
                  <a:gd name="connsiteX5" fmla="*/ 464948 w 2324741"/>
                  <a:gd name="connsiteY5" fmla="*/ 464948 h 929896"/>
                  <a:gd name="connsiteX6" fmla="*/ 0 w 2324741"/>
                  <a:gd name="connsiteY6" fmla="*/ 0 h 9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741" h="929896">
                    <a:moveTo>
                      <a:pt x="0" y="0"/>
                    </a:moveTo>
                    <a:lnTo>
                      <a:pt x="1859793" y="0"/>
                    </a:lnTo>
                    <a:lnTo>
                      <a:pt x="2324741" y="464948"/>
                    </a:lnTo>
                    <a:lnTo>
                      <a:pt x="1859793" y="929896"/>
                    </a:lnTo>
                    <a:lnTo>
                      <a:pt x="0" y="929896"/>
                    </a:lnTo>
                    <a:lnTo>
                      <a:pt x="464948" y="464948"/>
                    </a:lnTo>
                    <a:lnTo>
                      <a:pt x="0" y="0"/>
                    </a:lnTo>
                    <a:close/>
                  </a:path>
                </a:pathLst>
              </a:custGeom>
            </p:spPr>
            <p:style>
              <a:lnRef idx="2">
                <a:srgbClr val="FFFFFF">
                  <a:hueOff val="0"/>
                  <a:satOff val="0"/>
                  <a:lumOff val="0"/>
                  <a:alphaOff val="0"/>
                </a:srgbClr>
              </a:lnRef>
              <a:fillRef idx="1">
                <a:srgbClr val="1689A0">
                  <a:hueOff val="-1299024"/>
                  <a:satOff val="-30842"/>
                  <a:lumOff val="9218"/>
                  <a:alphaOff val="0"/>
                </a:srgbClr>
              </a:fillRef>
              <a:effectRef idx="0">
                <a:srgbClr val="1689A0">
                  <a:hueOff val="-1299024"/>
                  <a:satOff val="-30842"/>
                  <a:lumOff val="9218"/>
                  <a:alphaOff val="0"/>
                </a:srgbClr>
              </a:effectRef>
              <a:fontRef idx="minor">
                <a:srgbClr val="FFFFFF"/>
              </a:fontRef>
            </p:style>
            <p:txBody>
              <a:bodyPr spcFirstLastPara="0" vert="horz" wrap="square" lIns="576962" tIns="74676" rIns="502286" bIns="74676" numCol="1" spcCol="1270" anchor="ctr" anchorCtr="0">
                <a:noAutofit/>
              </a:bodyPr>
              <a:lstStyle/>
              <a:p>
                <a:pPr marL="0" lvl="0" indent="0" algn="ctr" defTabSz="1244600">
                  <a:lnSpc>
                    <a:spcPct val="90000"/>
                  </a:lnSpc>
                  <a:spcBef>
                    <a:spcPct val="0"/>
                  </a:spcBef>
                  <a:spcAft>
                    <a:spcPct val="35000"/>
                  </a:spcAft>
                  <a:buNone/>
                </a:pPr>
                <a:r>
                  <a:rPr lang="en-US" altLang="zh-CN" sz="2400" b="0" i="0" kern="1200" spc="300" dirty="0">
                    <a:latin typeface="微软雅黑 Light" panose="020B0502040204020203" pitchFamily="34" charset="-122"/>
                    <a:ea typeface="微软雅黑 Light" panose="020B0502040204020203" pitchFamily="34" charset="-122"/>
                  </a:rPr>
                  <a:t>2021</a:t>
                </a:r>
              </a:p>
            </p:txBody>
          </p:sp>
        </p:grpSp>
      </p:grpSp>
      <p:sp>
        <p:nvSpPr>
          <p:cNvPr id="43" name="文本框 42"/>
          <p:cNvSpPr txBox="1"/>
          <p:nvPr/>
        </p:nvSpPr>
        <p:spPr>
          <a:xfrm>
            <a:off x="7057166" y="3773214"/>
            <a:ext cx="2209800" cy="450215"/>
          </a:xfrm>
          <a:prstGeom prst="rect">
            <a:avLst/>
          </a:prstGeom>
          <a:noFill/>
        </p:spPr>
        <p:txBody>
          <a:bodyPr wrap="square">
            <a:spAutoFit/>
          </a:bodyPr>
          <a:lstStyle/>
          <a:p>
            <a:pPr lvl="0" fontAlgn="ctr">
              <a:lnSpc>
                <a:spcPts val="2800"/>
              </a:lnSpc>
              <a:buClr>
                <a:srgbClr val="1F497D"/>
              </a:buClr>
              <a:tabLst>
                <a:tab pos="0" algn="l"/>
                <a:tab pos="11430" algn="dec"/>
                <a:tab pos="0" algn="l"/>
                <a:tab pos="11430" algn="dec"/>
              </a:tabLst>
            </a:pPr>
            <a:r>
              <a:rPr lang="zh-CN" altLang="en-US" sz="1400" dirty="0">
                <a:latin typeface="微软雅黑 Light" panose="020B0502040204020203" pitchFamily="34" charset="-122"/>
                <a:ea typeface="微软雅黑 Light" panose="020B0502040204020203" pitchFamily="34" charset="-122"/>
              </a:rPr>
              <a:t>累计访问量</a:t>
            </a:r>
            <a:r>
              <a:rPr lang="en-US" altLang="zh-CN" sz="1800" b="1" dirty="0">
                <a:solidFill>
                  <a:srgbClr val="C00000"/>
                </a:solidFill>
                <a:latin typeface="微软雅黑 Light" panose="020B0502040204020203" pitchFamily="34" charset="-122"/>
                <a:ea typeface="微软雅黑 Light" panose="020B0502040204020203" pitchFamily="34" charset="-122"/>
              </a:rPr>
              <a:t>5500</a:t>
            </a:r>
            <a:r>
              <a:rPr lang="zh-CN" altLang="en-US" sz="1800" b="1" dirty="0">
                <a:solidFill>
                  <a:srgbClr val="C00000"/>
                </a:solidFill>
                <a:latin typeface="微软雅黑 Light" panose="020B0502040204020203" pitchFamily="34" charset="-122"/>
                <a:ea typeface="微软雅黑 Light" panose="020B0502040204020203" pitchFamily="34" charset="-122"/>
              </a:rPr>
              <a:t>万</a:t>
            </a:r>
          </a:p>
        </p:txBody>
      </p:sp>
      <p:sp>
        <p:nvSpPr>
          <p:cNvPr id="44" name="文本框 43"/>
          <p:cNvSpPr txBox="1"/>
          <p:nvPr/>
        </p:nvSpPr>
        <p:spPr>
          <a:xfrm>
            <a:off x="8113921" y="3773214"/>
            <a:ext cx="3785136" cy="450215"/>
          </a:xfrm>
          <a:prstGeom prst="rect">
            <a:avLst/>
          </a:prstGeom>
          <a:noFill/>
        </p:spPr>
        <p:txBody>
          <a:bodyPr wrap="square">
            <a:spAutoFit/>
          </a:bodyPr>
          <a:lstStyle/>
          <a:p>
            <a:pPr lvl="0" algn="r" fontAlgn="ctr">
              <a:lnSpc>
                <a:spcPts val="2800"/>
              </a:lnSpc>
              <a:buClr>
                <a:srgbClr val="1F497D"/>
              </a:buClr>
              <a:tabLst>
                <a:tab pos="0" algn="l"/>
                <a:tab pos="11430" algn="dec"/>
                <a:tab pos="0" algn="l"/>
                <a:tab pos="11430" algn="dec"/>
              </a:tabLst>
            </a:pPr>
            <a:r>
              <a:rPr lang="zh-CN" altLang="en-US" sz="1400" dirty="0">
                <a:latin typeface="微软雅黑 Light" panose="020B0502040204020203" pitchFamily="34" charset="-122"/>
                <a:ea typeface="微软雅黑 Light" panose="020B0502040204020203" pitchFamily="34" charset="-122"/>
              </a:rPr>
              <a:t>有效解决用户问题</a:t>
            </a:r>
            <a:r>
              <a:rPr lang="en-US" altLang="zh-CN" b="1" dirty="0">
                <a:solidFill>
                  <a:srgbClr val="C00000"/>
                </a:solidFill>
                <a:latin typeface="微软雅黑 Light" panose="020B0502040204020203" pitchFamily="34" charset="-122"/>
                <a:ea typeface="微软雅黑 Light" panose="020B0502040204020203" pitchFamily="34" charset="-122"/>
              </a:rPr>
              <a:t>4000</a:t>
            </a:r>
            <a:r>
              <a:rPr lang="zh-CN" altLang="en-US" b="1" dirty="0">
                <a:solidFill>
                  <a:srgbClr val="C00000"/>
                </a:solidFill>
                <a:latin typeface="微软雅黑 Light" panose="020B0502040204020203" pitchFamily="34" charset="-122"/>
                <a:ea typeface="微软雅黑 Light" panose="020B0502040204020203" pitchFamily="34" charset="-122"/>
              </a:rPr>
              <a:t>万</a:t>
            </a:r>
            <a:r>
              <a:rPr lang="zh-CN" altLang="en-US" sz="1400" dirty="0">
                <a:latin typeface="微软雅黑 Light" panose="020B0502040204020203" pitchFamily="34" charset="-122"/>
                <a:ea typeface="微软雅黑 Light" panose="020B0502040204020203" pitchFamily="34" charset="-122"/>
              </a:rPr>
              <a:t>条</a:t>
            </a:r>
          </a:p>
        </p:txBody>
      </p:sp>
      <p:pic>
        <p:nvPicPr>
          <p:cNvPr id="49" name="Picture 4"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 y="3796448"/>
            <a:ext cx="2776578" cy="2776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160020"/>
            <a:ext cx="4006215" cy="8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0" y="367030"/>
            <a:ext cx="819150" cy="447675"/>
          </a:xfrm>
          <a:prstGeom prst="rect">
            <a:avLst/>
          </a:prstGeom>
        </p:spPr>
      </p:pic>
      <p:sp>
        <p:nvSpPr>
          <p:cNvPr id="4" name="文本框 3"/>
          <p:cNvSpPr txBox="1"/>
          <p:nvPr/>
        </p:nvSpPr>
        <p:spPr>
          <a:xfrm>
            <a:off x="819150" y="367030"/>
            <a:ext cx="4273550" cy="460375"/>
          </a:xfrm>
          <a:prstGeom prst="rect">
            <a:avLst/>
          </a:prstGeom>
          <a:noFill/>
        </p:spPr>
        <p:txBody>
          <a:bodyPr wrap="square" rtlCol="0">
            <a:spAutoFit/>
          </a:bodyPr>
          <a:lstStyle/>
          <a:p>
            <a:r>
              <a:rPr lang="en-US" altLang="zh-CN" sz="2400" spc="300" dirty="0">
                <a:solidFill>
                  <a:schemeClr val="accent3">
                    <a:lumMod val="50000"/>
                  </a:schemeClr>
                </a:solidFill>
                <a:latin typeface="微软雅黑" panose="020B0503020204020204" charset="-122"/>
                <a:ea typeface="微软雅黑" panose="020B0503020204020204" charset="-122"/>
              </a:rPr>
              <a:t>1.3 </a:t>
            </a:r>
            <a:r>
              <a:rPr lang="zh-CN" altLang="en-US" sz="2400" spc="300" dirty="0">
                <a:solidFill>
                  <a:schemeClr val="accent3">
                    <a:lumMod val="50000"/>
                  </a:schemeClr>
                </a:solidFill>
                <a:latin typeface="微软雅黑" panose="020B0503020204020204" charset="-122"/>
                <a:ea typeface="微软雅黑" panose="020B0503020204020204" charset="-122"/>
              </a:rPr>
              <a:t>航旅</a:t>
            </a:r>
            <a:r>
              <a:rPr lang="en-US" altLang="zh-CN" sz="2400" spc="300" dirty="0">
                <a:solidFill>
                  <a:schemeClr val="accent3">
                    <a:lumMod val="50000"/>
                  </a:schemeClr>
                </a:solidFill>
                <a:latin typeface="微软雅黑" panose="020B0503020204020204" charset="-122"/>
                <a:ea typeface="微软雅黑" panose="020B0503020204020204" charset="-122"/>
              </a:rPr>
              <a:t>NLP</a:t>
            </a:r>
            <a:r>
              <a:rPr lang="zh-CN" altLang="en-US" sz="2400" spc="300" dirty="0">
                <a:solidFill>
                  <a:schemeClr val="accent3">
                    <a:lumMod val="50000"/>
                  </a:schemeClr>
                </a:solidFill>
                <a:latin typeface="微软雅黑" panose="020B0503020204020204" charset="-122"/>
                <a:ea typeface="微软雅黑" panose="020B0503020204020204" charset="-122"/>
              </a:rPr>
              <a:t>技术架构</a:t>
            </a:r>
            <a:endParaRPr lang="en-US" altLang="zh-CN" sz="2400" spc="300" dirty="0">
              <a:solidFill>
                <a:schemeClr val="accent3">
                  <a:lumMod val="50000"/>
                </a:schemeClr>
              </a:solidFill>
              <a:latin typeface="微软雅黑" panose="020B0503020204020204" charset="-122"/>
              <a:ea typeface="微软雅黑" panose="020B0503020204020204" charset="-122"/>
            </a:endParaRPr>
          </a:p>
        </p:txBody>
      </p:sp>
      <p:grpSp>
        <p:nvGrpSpPr>
          <p:cNvPr id="6" name="组合 5"/>
          <p:cNvGrpSpPr/>
          <p:nvPr/>
        </p:nvGrpSpPr>
        <p:grpSpPr>
          <a:xfrm>
            <a:off x="317500" y="825500"/>
            <a:ext cx="11386820" cy="5930265"/>
            <a:chOff x="500" y="1300"/>
            <a:chExt cx="17932" cy="9339"/>
          </a:xfrm>
        </p:grpSpPr>
        <p:sp>
          <p:nvSpPr>
            <p:cNvPr id="61" name="矩形 60"/>
            <p:cNvSpPr/>
            <p:nvPr/>
          </p:nvSpPr>
          <p:spPr>
            <a:xfrm>
              <a:off x="500" y="6735"/>
              <a:ext cx="17932" cy="3905"/>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9" name="组合 28"/>
            <p:cNvGrpSpPr/>
            <p:nvPr/>
          </p:nvGrpSpPr>
          <p:grpSpPr>
            <a:xfrm>
              <a:off x="2335" y="3449"/>
              <a:ext cx="7388" cy="1065"/>
              <a:chOff x="1453019" y="1578279"/>
              <a:chExt cx="5160723" cy="676406"/>
            </a:xfrm>
          </p:grpSpPr>
          <p:grpSp>
            <p:nvGrpSpPr>
              <p:cNvPr id="22" name="组合 21"/>
              <p:cNvGrpSpPr/>
              <p:nvPr/>
            </p:nvGrpSpPr>
            <p:grpSpPr>
              <a:xfrm>
                <a:off x="1603331" y="1704961"/>
                <a:ext cx="4872628" cy="413361"/>
                <a:chOff x="1603331" y="1089762"/>
                <a:chExt cx="4872628" cy="413361"/>
              </a:xfrm>
            </p:grpSpPr>
            <p:sp>
              <p:nvSpPr>
                <p:cNvPr id="5" name="矩形 4"/>
                <p:cNvSpPr/>
                <p:nvPr/>
              </p:nvSpPr>
              <p:spPr>
                <a:xfrm>
                  <a:off x="1603331" y="1089764"/>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智能问答</a:t>
                  </a:r>
                </a:p>
              </p:txBody>
            </p:sp>
            <p:sp>
              <p:nvSpPr>
                <p:cNvPr id="7" name="矩形 6"/>
                <p:cNvSpPr/>
                <p:nvPr/>
              </p:nvSpPr>
              <p:spPr>
                <a:xfrm>
                  <a:off x="3294346"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客评分析</a:t>
                  </a:r>
                </a:p>
              </p:txBody>
            </p:sp>
            <p:sp>
              <p:nvSpPr>
                <p:cNvPr id="8" name="矩形 7"/>
                <p:cNvSpPr/>
                <p:nvPr/>
              </p:nvSpPr>
              <p:spPr>
                <a:xfrm>
                  <a:off x="5010413"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内容审核</a:t>
                  </a:r>
                </a:p>
              </p:txBody>
            </p:sp>
          </p:grpSp>
          <p:sp>
            <p:nvSpPr>
              <p:cNvPr id="25" name="矩形 24"/>
              <p:cNvSpPr/>
              <p:nvPr/>
            </p:nvSpPr>
            <p:spPr>
              <a:xfrm>
                <a:off x="1453019" y="1578279"/>
                <a:ext cx="5160723"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grpSp>
          <p:nvGrpSpPr>
            <p:cNvPr id="30" name="组合 29"/>
            <p:cNvGrpSpPr/>
            <p:nvPr/>
          </p:nvGrpSpPr>
          <p:grpSpPr>
            <a:xfrm>
              <a:off x="2335" y="5131"/>
              <a:ext cx="7388" cy="1065"/>
              <a:chOff x="1453019" y="2646034"/>
              <a:chExt cx="5160723" cy="676406"/>
            </a:xfrm>
          </p:grpSpPr>
          <p:grpSp>
            <p:nvGrpSpPr>
              <p:cNvPr id="13" name="组合 12"/>
              <p:cNvGrpSpPr/>
              <p:nvPr/>
            </p:nvGrpSpPr>
            <p:grpSpPr>
              <a:xfrm>
                <a:off x="1603332" y="2790072"/>
                <a:ext cx="4872627" cy="413361"/>
                <a:chOff x="1603332" y="2306874"/>
                <a:chExt cx="4872627" cy="413361"/>
              </a:xfrm>
            </p:grpSpPr>
            <p:sp>
              <p:nvSpPr>
                <p:cNvPr id="9" name="矩形 8"/>
                <p:cNvSpPr/>
                <p:nvPr/>
              </p:nvSpPr>
              <p:spPr>
                <a:xfrm>
                  <a:off x="1603332" y="2306876"/>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意图识别</a:t>
                  </a:r>
                </a:p>
              </p:txBody>
            </p:sp>
            <p:sp>
              <p:nvSpPr>
                <p:cNvPr id="10" name="矩形 9"/>
                <p:cNvSpPr/>
                <p:nvPr/>
              </p:nvSpPr>
              <p:spPr>
                <a:xfrm>
                  <a:off x="2868462" y="2306874"/>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情感分析</a:t>
                  </a:r>
                </a:p>
              </p:txBody>
            </p:sp>
            <p:sp>
              <p:nvSpPr>
                <p:cNvPr id="11" name="矩形 10"/>
                <p:cNvSpPr/>
                <p:nvPr/>
              </p:nvSpPr>
              <p:spPr>
                <a:xfrm>
                  <a:off x="4133592" y="2306875"/>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多轮对话</a:t>
                  </a:r>
                </a:p>
              </p:txBody>
            </p:sp>
            <p:sp>
              <p:nvSpPr>
                <p:cNvPr id="12" name="矩形 11"/>
                <p:cNvSpPr/>
                <p:nvPr/>
              </p:nvSpPr>
              <p:spPr>
                <a:xfrm>
                  <a:off x="5398721" y="2306874"/>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信息检索</a:t>
                  </a:r>
                </a:p>
              </p:txBody>
            </p:sp>
          </p:grpSp>
          <p:sp>
            <p:nvSpPr>
              <p:cNvPr id="26" name="矩形 25"/>
              <p:cNvSpPr/>
              <p:nvPr/>
            </p:nvSpPr>
            <p:spPr>
              <a:xfrm>
                <a:off x="1453019" y="2646034"/>
                <a:ext cx="5160723"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grpSp>
          <p:nvGrpSpPr>
            <p:cNvPr id="31" name="组合 30"/>
            <p:cNvGrpSpPr/>
            <p:nvPr/>
          </p:nvGrpSpPr>
          <p:grpSpPr>
            <a:xfrm>
              <a:off x="2315" y="7084"/>
              <a:ext cx="7388" cy="1065"/>
              <a:chOff x="1440495" y="3743659"/>
              <a:chExt cx="5160723" cy="676406"/>
            </a:xfrm>
          </p:grpSpPr>
          <p:grpSp>
            <p:nvGrpSpPr>
              <p:cNvPr id="14" name="组合 13"/>
              <p:cNvGrpSpPr/>
              <p:nvPr/>
            </p:nvGrpSpPr>
            <p:grpSpPr>
              <a:xfrm>
                <a:off x="1603331" y="3875183"/>
                <a:ext cx="4872627" cy="413361"/>
                <a:chOff x="1603332" y="2306874"/>
                <a:chExt cx="4872627" cy="413361"/>
              </a:xfrm>
            </p:grpSpPr>
            <p:sp>
              <p:nvSpPr>
                <p:cNvPr id="15" name="矩形 14"/>
                <p:cNvSpPr/>
                <p:nvPr/>
              </p:nvSpPr>
              <p:spPr>
                <a:xfrm>
                  <a:off x="1603332" y="2306876"/>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迁移学习</a:t>
                  </a:r>
                </a:p>
              </p:txBody>
            </p:sp>
            <p:sp>
              <p:nvSpPr>
                <p:cNvPr id="16" name="矩形 15"/>
                <p:cNvSpPr/>
                <p:nvPr/>
              </p:nvSpPr>
              <p:spPr>
                <a:xfrm>
                  <a:off x="2868462" y="2306874"/>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rPr>
                    <a:t>预训练模型</a:t>
                  </a:r>
                </a:p>
              </p:txBody>
            </p:sp>
            <p:sp>
              <p:nvSpPr>
                <p:cNvPr id="17" name="矩形 16"/>
                <p:cNvSpPr/>
                <p:nvPr/>
              </p:nvSpPr>
              <p:spPr>
                <a:xfrm>
                  <a:off x="4133592" y="2306875"/>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语义表示</a:t>
                  </a:r>
                </a:p>
              </p:txBody>
            </p:sp>
            <p:sp>
              <p:nvSpPr>
                <p:cNvPr id="18" name="矩形 17"/>
                <p:cNvSpPr/>
                <p:nvPr/>
              </p:nvSpPr>
              <p:spPr>
                <a:xfrm>
                  <a:off x="5398721" y="2306874"/>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知识推理</a:t>
                  </a:r>
                </a:p>
              </p:txBody>
            </p:sp>
          </p:grpSp>
          <p:sp>
            <p:nvSpPr>
              <p:cNvPr id="27" name="矩形 26"/>
              <p:cNvSpPr/>
              <p:nvPr/>
            </p:nvSpPr>
            <p:spPr>
              <a:xfrm>
                <a:off x="1440495" y="3743659"/>
                <a:ext cx="5160723"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28" name="矩形 27"/>
            <p:cNvSpPr/>
            <p:nvPr/>
          </p:nvSpPr>
          <p:spPr>
            <a:xfrm>
              <a:off x="2335" y="8813"/>
              <a:ext cx="14298" cy="1065"/>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nvGrpSpPr>
            <p:cNvPr id="33" name="组合 32"/>
            <p:cNvGrpSpPr/>
            <p:nvPr/>
          </p:nvGrpSpPr>
          <p:grpSpPr>
            <a:xfrm>
              <a:off x="11018" y="3449"/>
              <a:ext cx="5602" cy="1065"/>
              <a:chOff x="1453017" y="1578279"/>
              <a:chExt cx="5488870" cy="676406"/>
            </a:xfrm>
          </p:grpSpPr>
          <p:grpSp>
            <p:nvGrpSpPr>
              <p:cNvPr id="34" name="组合 33"/>
              <p:cNvGrpSpPr/>
              <p:nvPr/>
            </p:nvGrpSpPr>
            <p:grpSpPr>
              <a:xfrm>
                <a:off x="1603331" y="1704961"/>
                <a:ext cx="4872628" cy="413361"/>
                <a:chOff x="1603331" y="1089762"/>
                <a:chExt cx="4872628" cy="413361"/>
              </a:xfrm>
            </p:grpSpPr>
            <p:sp>
              <p:nvSpPr>
                <p:cNvPr id="36" name="矩形 35"/>
                <p:cNvSpPr/>
                <p:nvPr/>
              </p:nvSpPr>
              <p:spPr>
                <a:xfrm>
                  <a:off x="1603331" y="1089764"/>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机场客服</a:t>
                  </a:r>
                </a:p>
              </p:txBody>
            </p:sp>
            <p:sp>
              <p:nvSpPr>
                <p:cNvPr id="37" name="矩形 36"/>
                <p:cNvSpPr/>
                <p:nvPr/>
              </p:nvSpPr>
              <p:spPr>
                <a:xfrm>
                  <a:off x="3294346"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航司客服</a:t>
                  </a:r>
                </a:p>
              </p:txBody>
            </p:sp>
            <p:sp>
              <p:nvSpPr>
                <p:cNvPr id="38" name="矩形 37"/>
                <p:cNvSpPr/>
                <p:nvPr/>
              </p:nvSpPr>
              <p:spPr>
                <a:xfrm>
                  <a:off x="5010413"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舆情监控</a:t>
                  </a:r>
                </a:p>
              </p:txBody>
            </p:sp>
          </p:grpSp>
          <p:sp>
            <p:nvSpPr>
              <p:cNvPr id="35" name="矩形 34"/>
              <p:cNvSpPr/>
              <p:nvPr/>
            </p:nvSpPr>
            <p:spPr>
              <a:xfrm>
                <a:off x="1453017" y="1578279"/>
                <a:ext cx="5488870"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39" name="矩形 38"/>
            <p:cNvSpPr/>
            <p:nvPr/>
          </p:nvSpPr>
          <p:spPr>
            <a:xfrm>
              <a:off x="11018" y="5131"/>
              <a:ext cx="5602" cy="1065"/>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spc="300" dirty="0">
                <a:solidFill>
                  <a:schemeClr val="tx1"/>
                </a:solidFill>
                <a:latin typeface="微软雅黑 Light" panose="020B0502040204020203" pitchFamily="34" charset="-122"/>
                <a:ea typeface="微软雅黑 Light" panose="020B0502040204020203" pitchFamily="34" charset="-122"/>
              </a:endParaRPr>
            </a:p>
          </p:txBody>
        </p:sp>
        <p:sp>
          <p:nvSpPr>
            <p:cNvPr id="40" name="右箭头 39"/>
            <p:cNvSpPr/>
            <p:nvPr/>
          </p:nvSpPr>
          <p:spPr>
            <a:xfrm>
              <a:off x="9901" y="5501"/>
              <a:ext cx="1041"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1" name="右箭头 40"/>
            <p:cNvSpPr/>
            <p:nvPr/>
          </p:nvSpPr>
          <p:spPr>
            <a:xfrm rot="16200000">
              <a:off x="3845" y="6212"/>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2" name="右箭头 41"/>
            <p:cNvSpPr/>
            <p:nvPr/>
          </p:nvSpPr>
          <p:spPr>
            <a:xfrm rot="16200000">
              <a:off x="7829" y="6212"/>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3" name="右箭头 42"/>
            <p:cNvSpPr/>
            <p:nvPr/>
          </p:nvSpPr>
          <p:spPr>
            <a:xfrm rot="16200000">
              <a:off x="13463" y="3076"/>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4" name="右箭头 43"/>
            <p:cNvSpPr/>
            <p:nvPr/>
          </p:nvSpPr>
          <p:spPr>
            <a:xfrm rot="16200000">
              <a:off x="3817" y="8286"/>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5" name="右箭头 44"/>
            <p:cNvSpPr/>
            <p:nvPr/>
          </p:nvSpPr>
          <p:spPr>
            <a:xfrm rot="16200000">
              <a:off x="7802" y="8286"/>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53" name="文本框 52"/>
            <p:cNvSpPr txBox="1"/>
            <p:nvPr/>
          </p:nvSpPr>
          <p:spPr>
            <a:xfrm>
              <a:off x="521" y="3807"/>
              <a:ext cx="1711"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应用场景</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54" name="文本框 53"/>
            <p:cNvSpPr txBox="1"/>
            <p:nvPr/>
          </p:nvSpPr>
          <p:spPr>
            <a:xfrm>
              <a:off x="642" y="5580"/>
              <a:ext cx="165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应用模型</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55" name="文本框 54"/>
            <p:cNvSpPr txBox="1"/>
            <p:nvPr/>
          </p:nvSpPr>
          <p:spPr>
            <a:xfrm>
              <a:off x="1199" y="7375"/>
              <a:ext cx="123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模型</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56" name="文本框 55"/>
            <p:cNvSpPr txBox="1"/>
            <p:nvPr/>
          </p:nvSpPr>
          <p:spPr>
            <a:xfrm>
              <a:off x="1221" y="9073"/>
              <a:ext cx="127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数据</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59" name="文本框 58"/>
            <p:cNvSpPr txBox="1"/>
            <p:nvPr/>
          </p:nvSpPr>
          <p:spPr>
            <a:xfrm>
              <a:off x="16780" y="3732"/>
              <a:ext cx="165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开放功能</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60" name="文本框 59"/>
            <p:cNvSpPr txBox="1"/>
            <p:nvPr/>
          </p:nvSpPr>
          <p:spPr>
            <a:xfrm>
              <a:off x="16780" y="5407"/>
              <a:ext cx="165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模型订制</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63" name="文本框 62"/>
            <p:cNvSpPr txBox="1"/>
            <p:nvPr/>
          </p:nvSpPr>
          <p:spPr>
            <a:xfrm>
              <a:off x="8041" y="10018"/>
              <a:ext cx="3117" cy="582"/>
            </a:xfrm>
            <a:prstGeom prst="rect">
              <a:avLst/>
            </a:prstGeom>
            <a:noFill/>
          </p:spPr>
          <p:txBody>
            <a:bodyPr wrap="square" rtlCol="0">
              <a:spAutoFit/>
            </a:bodyPr>
            <a:lstStyle/>
            <a:p>
              <a:r>
                <a:rPr kumimoji="1" lang="zh-CN" altLang="en-US" spc="300" dirty="0">
                  <a:solidFill>
                    <a:schemeClr val="accent3">
                      <a:lumMod val="50000"/>
                    </a:schemeClr>
                  </a:solidFill>
                  <a:latin typeface="微软雅黑" panose="020B0503020204020204" charset="-122"/>
                  <a:ea typeface="微软雅黑" panose="020B0503020204020204" charset="-122"/>
                </a:rPr>
                <a:t>航旅</a:t>
              </a:r>
              <a:r>
                <a:rPr kumimoji="1" lang="en-US" altLang="zh-CN" spc="300" dirty="0">
                  <a:solidFill>
                    <a:schemeClr val="accent3">
                      <a:lumMod val="50000"/>
                    </a:schemeClr>
                  </a:solidFill>
                  <a:latin typeface="微软雅黑" panose="020B0503020204020204" charset="-122"/>
                  <a:ea typeface="微软雅黑" panose="020B0503020204020204" charset="-122"/>
                </a:rPr>
                <a:t>NLP</a:t>
              </a:r>
              <a:r>
                <a:rPr kumimoji="1" lang="zh-CN" altLang="en-US" spc="300" dirty="0">
                  <a:solidFill>
                    <a:schemeClr val="accent3">
                      <a:lumMod val="50000"/>
                    </a:schemeClr>
                  </a:solidFill>
                  <a:latin typeface="微软雅黑" panose="020B0503020204020204" charset="-122"/>
                  <a:ea typeface="微软雅黑" panose="020B0503020204020204" charset="-122"/>
                </a:rPr>
                <a:t>平台</a:t>
              </a:r>
            </a:p>
          </p:txBody>
        </p:sp>
        <p:sp>
          <p:nvSpPr>
            <p:cNvPr id="65" name="文本框 64"/>
            <p:cNvSpPr txBox="1"/>
            <p:nvPr/>
          </p:nvSpPr>
          <p:spPr>
            <a:xfrm>
              <a:off x="16053" y="3684"/>
              <a:ext cx="659" cy="582"/>
            </a:xfrm>
            <a:prstGeom prst="rect">
              <a:avLst/>
            </a:prstGeom>
            <a:noFill/>
          </p:spPr>
          <p:txBody>
            <a:bodyPr wrap="square" rtlCol="0">
              <a:spAutoFit/>
            </a:bodyPr>
            <a:lstStyle/>
            <a:p>
              <a:r>
                <a:rPr kumimoji="1" lang="en-US" altLang="zh-CN" dirty="0"/>
                <a:t>…</a:t>
              </a:r>
              <a:endParaRPr kumimoji="1" lang="zh-CN" altLang="en-US" dirty="0"/>
            </a:p>
          </p:txBody>
        </p:sp>
        <p:sp>
          <p:nvSpPr>
            <p:cNvPr id="66" name="圆柱体 65"/>
            <p:cNvSpPr/>
            <p:nvPr/>
          </p:nvSpPr>
          <p:spPr>
            <a:xfrm>
              <a:off x="3231" y="8961"/>
              <a:ext cx="1417" cy="695"/>
            </a:xfrm>
            <a:prstGeom prst="ca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知识图谱</a:t>
              </a:r>
            </a:p>
          </p:txBody>
        </p:sp>
        <p:sp>
          <p:nvSpPr>
            <p:cNvPr id="68" name="圆柱体 67"/>
            <p:cNvSpPr/>
            <p:nvPr/>
          </p:nvSpPr>
          <p:spPr>
            <a:xfrm>
              <a:off x="11193" y="8998"/>
              <a:ext cx="1417" cy="695"/>
            </a:xfrm>
            <a:prstGeom prst="ca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民航语料</a:t>
              </a:r>
            </a:p>
          </p:txBody>
        </p:sp>
        <p:sp>
          <p:nvSpPr>
            <p:cNvPr id="69" name="圆柱体 68"/>
            <p:cNvSpPr/>
            <p:nvPr/>
          </p:nvSpPr>
          <p:spPr>
            <a:xfrm>
              <a:off x="7273" y="8967"/>
              <a:ext cx="1417" cy="695"/>
            </a:xfrm>
            <a:prstGeom prst="ca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行业客规</a:t>
              </a:r>
            </a:p>
          </p:txBody>
        </p:sp>
        <p:grpSp>
          <p:nvGrpSpPr>
            <p:cNvPr id="70" name="组合 69"/>
            <p:cNvGrpSpPr/>
            <p:nvPr/>
          </p:nvGrpSpPr>
          <p:grpSpPr>
            <a:xfrm>
              <a:off x="2295" y="1908"/>
              <a:ext cx="7388" cy="1065"/>
              <a:chOff x="1453019" y="1578279"/>
              <a:chExt cx="5160723" cy="676406"/>
            </a:xfrm>
          </p:grpSpPr>
          <p:grpSp>
            <p:nvGrpSpPr>
              <p:cNvPr id="71" name="组合 70"/>
              <p:cNvGrpSpPr/>
              <p:nvPr/>
            </p:nvGrpSpPr>
            <p:grpSpPr>
              <a:xfrm>
                <a:off x="1603331" y="1704961"/>
                <a:ext cx="4872628" cy="413361"/>
                <a:chOff x="1603331" y="1089762"/>
                <a:chExt cx="4872628" cy="413361"/>
              </a:xfrm>
            </p:grpSpPr>
            <p:sp>
              <p:nvSpPr>
                <p:cNvPr id="73" name="矩形 72"/>
                <p:cNvSpPr/>
                <p:nvPr/>
              </p:nvSpPr>
              <p:spPr>
                <a:xfrm>
                  <a:off x="1603331" y="1089764"/>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本地云</a:t>
                  </a:r>
                </a:p>
              </p:txBody>
            </p:sp>
            <p:sp>
              <p:nvSpPr>
                <p:cNvPr id="74" name="矩形 73"/>
                <p:cNvSpPr/>
                <p:nvPr/>
              </p:nvSpPr>
              <p:spPr>
                <a:xfrm>
                  <a:off x="3294346"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公有云</a:t>
                  </a:r>
                </a:p>
              </p:txBody>
            </p:sp>
            <p:sp>
              <p:nvSpPr>
                <p:cNvPr id="75" name="矩形 74"/>
                <p:cNvSpPr/>
                <p:nvPr/>
              </p:nvSpPr>
              <p:spPr>
                <a:xfrm>
                  <a:off x="5010413" y="1089762"/>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混合云</a:t>
                  </a:r>
                </a:p>
              </p:txBody>
            </p:sp>
          </p:grpSp>
          <p:sp>
            <p:nvSpPr>
              <p:cNvPr id="72" name="矩形 71"/>
              <p:cNvSpPr/>
              <p:nvPr/>
            </p:nvSpPr>
            <p:spPr>
              <a:xfrm>
                <a:off x="1453019" y="1578279"/>
                <a:ext cx="5160723"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77" name="文本框 76"/>
            <p:cNvSpPr txBox="1"/>
            <p:nvPr/>
          </p:nvSpPr>
          <p:spPr>
            <a:xfrm>
              <a:off x="521" y="2222"/>
              <a:ext cx="1711"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服务模式</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81" name="右箭头 80"/>
            <p:cNvSpPr/>
            <p:nvPr/>
          </p:nvSpPr>
          <p:spPr>
            <a:xfrm rot="16200000">
              <a:off x="3845" y="2973"/>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2" name="右箭头 81"/>
            <p:cNvSpPr/>
            <p:nvPr/>
          </p:nvSpPr>
          <p:spPr>
            <a:xfrm rot="16200000">
              <a:off x="7829" y="2973"/>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3" name="右箭头 82"/>
            <p:cNvSpPr/>
            <p:nvPr/>
          </p:nvSpPr>
          <p:spPr>
            <a:xfrm rot="16200000">
              <a:off x="3845" y="4591"/>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4" name="右箭头 83"/>
            <p:cNvSpPr/>
            <p:nvPr/>
          </p:nvSpPr>
          <p:spPr>
            <a:xfrm rot="16200000">
              <a:off x="7829" y="4591"/>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nvGrpSpPr>
            <p:cNvPr id="85" name="组合 84"/>
            <p:cNvGrpSpPr/>
            <p:nvPr/>
          </p:nvGrpSpPr>
          <p:grpSpPr>
            <a:xfrm>
              <a:off x="11018" y="1969"/>
              <a:ext cx="5602" cy="1065"/>
              <a:chOff x="1453019" y="1578279"/>
              <a:chExt cx="3913344" cy="676406"/>
            </a:xfrm>
          </p:grpSpPr>
          <p:grpSp>
            <p:nvGrpSpPr>
              <p:cNvPr id="86" name="组合 85"/>
              <p:cNvGrpSpPr/>
              <p:nvPr/>
            </p:nvGrpSpPr>
            <p:grpSpPr>
              <a:xfrm>
                <a:off x="1603331" y="1692228"/>
                <a:ext cx="3430843" cy="426094"/>
                <a:chOff x="1603331" y="1077029"/>
                <a:chExt cx="3430843" cy="426094"/>
              </a:xfrm>
            </p:grpSpPr>
            <p:sp>
              <p:nvSpPr>
                <p:cNvPr id="88" name="矩形 87"/>
                <p:cNvSpPr/>
                <p:nvPr/>
              </p:nvSpPr>
              <p:spPr>
                <a:xfrm>
                  <a:off x="1603331" y="1089764"/>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SDK</a:t>
                  </a:r>
                  <a:endParaRPr kumimoji="1" lang="zh-CN" altLang="en-US" sz="1400" dirty="0">
                    <a:solidFill>
                      <a:schemeClr val="tx1"/>
                    </a:solidFill>
                  </a:endParaRPr>
                </a:p>
              </p:txBody>
            </p:sp>
            <p:sp>
              <p:nvSpPr>
                <p:cNvPr id="89" name="矩形 88"/>
                <p:cNvSpPr/>
                <p:nvPr/>
              </p:nvSpPr>
              <p:spPr>
                <a:xfrm>
                  <a:off x="3568628" y="1077029"/>
                  <a:ext cx="1465546"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API</a:t>
                  </a:r>
                  <a:endParaRPr kumimoji="1" lang="zh-CN" altLang="en-US" sz="1400" dirty="0">
                    <a:solidFill>
                      <a:schemeClr val="tx1"/>
                    </a:solidFill>
                  </a:endParaRPr>
                </a:p>
              </p:txBody>
            </p:sp>
          </p:grpSp>
          <p:sp>
            <p:nvSpPr>
              <p:cNvPr id="87" name="矩形 86"/>
              <p:cNvSpPr/>
              <p:nvPr/>
            </p:nvSpPr>
            <p:spPr>
              <a:xfrm>
                <a:off x="1453019" y="1578279"/>
                <a:ext cx="3913344"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92" name="右箭头 91"/>
            <p:cNvSpPr/>
            <p:nvPr/>
          </p:nvSpPr>
          <p:spPr>
            <a:xfrm rot="16200000">
              <a:off x="13468" y="4615"/>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98" name="矩形 97"/>
            <p:cNvSpPr/>
            <p:nvPr/>
          </p:nvSpPr>
          <p:spPr>
            <a:xfrm>
              <a:off x="11171" y="5314"/>
              <a:ext cx="1496" cy="651"/>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模型微调</a:t>
              </a:r>
            </a:p>
          </p:txBody>
        </p:sp>
        <p:sp>
          <p:nvSpPr>
            <p:cNvPr id="99" name="矩形 98"/>
            <p:cNvSpPr/>
            <p:nvPr/>
          </p:nvSpPr>
          <p:spPr>
            <a:xfrm>
              <a:off x="14661" y="5334"/>
              <a:ext cx="1496" cy="651"/>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模型压缩</a:t>
              </a:r>
            </a:p>
          </p:txBody>
        </p:sp>
        <p:sp>
          <p:nvSpPr>
            <p:cNvPr id="100" name="矩形 99"/>
            <p:cNvSpPr/>
            <p:nvPr/>
          </p:nvSpPr>
          <p:spPr>
            <a:xfrm>
              <a:off x="12897" y="5334"/>
              <a:ext cx="1496" cy="651"/>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数据增强</a:t>
              </a:r>
            </a:p>
          </p:txBody>
        </p:sp>
        <p:sp>
          <p:nvSpPr>
            <p:cNvPr id="101" name="圆柱体 100"/>
            <p:cNvSpPr/>
            <p:nvPr/>
          </p:nvSpPr>
          <p:spPr>
            <a:xfrm>
              <a:off x="14382" y="8998"/>
              <a:ext cx="1417" cy="695"/>
            </a:xfrm>
            <a:prstGeom prst="ca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通用语料</a:t>
              </a:r>
            </a:p>
          </p:txBody>
        </p:sp>
        <p:grpSp>
          <p:nvGrpSpPr>
            <p:cNvPr id="102" name="组合 101"/>
            <p:cNvGrpSpPr/>
            <p:nvPr/>
          </p:nvGrpSpPr>
          <p:grpSpPr>
            <a:xfrm>
              <a:off x="10905" y="7081"/>
              <a:ext cx="5704" cy="1065"/>
              <a:chOff x="1533832" y="3717318"/>
              <a:chExt cx="3984493" cy="676406"/>
            </a:xfrm>
          </p:grpSpPr>
          <p:grpSp>
            <p:nvGrpSpPr>
              <p:cNvPr id="103" name="组合 102"/>
              <p:cNvGrpSpPr/>
              <p:nvPr/>
            </p:nvGrpSpPr>
            <p:grpSpPr>
              <a:xfrm>
                <a:off x="1603331" y="3875183"/>
                <a:ext cx="3607498" cy="413361"/>
                <a:chOff x="1603332" y="2306874"/>
                <a:chExt cx="3607498" cy="413361"/>
              </a:xfrm>
            </p:grpSpPr>
            <p:sp>
              <p:nvSpPr>
                <p:cNvPr id="105" name="矩形 104"/>
                <p:cNvSpPr/>
                <p:nvPr/>
              </p:nvSpPr>
              <p:spPr>
                <a:xfrm>
                  <a:off x="1603332" y="2306876"/>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并行计算</a:t>
                  </a:r>
                </a:p>
              </p:txBody>
            </p:sp>
            <p:sp>
              <p:nvSpPr>
                <p:cNvPr id="106" name="矩形 105"/>
                <p:cNvSpPr/>
                <p:nvPr/>
              </p:nvSpPr>
              <p:spPr>
                <a:xfrm>
                  <a:off x="2868462" y="2306874"/>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rPr>
                    <a:t>分布式训练</a:t>
                  </a:r>
                </a:p>
              </p:txBody>
            </p:sp>
            <p:sp>
              <p:nvSpPr>
                <p:cNvPr id="107" name="矩形 106"/>
                <p:cNvSpPr/>
                <p:nvPr/>
              </p:nvSpPr>
              <p:spPr>
                <a:xfrm>
                  <a:off x="4133592" y="2306875"/>
                  <a:ext cx="1077238" cy="413359"/>
                </a:xfrm>
                <a:prstGeom prst="rect">
                  <a:avLst/>
                </a:prstGeom>
                <a:no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特征工程</a:t>
                  </a:r>
                </a:p>
              </p:txBody>
            </p:sp>
          </p:grpSp>
          <p:sp>
            <p:nvSpPr>
              <p:cNvPr id="104" name="矩形 103"/>
              <p:cNvSpPr/>
              <p:nvPr/>
            </p:nvSpPr>
            <p:spPr>
              <a:xfrm>
                <a:off x="1533832" y="3717318"/>
                <a:ext cx="3984493" cy="67640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109" name="文本框 108"/>
            <p:cNvSpPr txBox="1"/>
            <p:nvPr/>
          </p:nvSpPr>
          <p:spPr>
            <a:xfrm>
              <a:off x="16801" y="7421"/>
              <a:ext cx="1233" cy="485"/>
            </a:xfrm>
            <a:prstGeom prst="rect">
              <a:avLst/>
            </a:prstGeom>
            <a:noFill/>
          </p:spPr>
          <p:txBody>
            <a:bodyPr wrap="square" rtlCol="0">
              <a:spAutoFit/>
            </a:bodyPr>
            <a:lstStyle/>
            <a:p>
              <a:r>
                <a:rPr kumimoji="1" lang="zh-CN" altLang="en-US" sz="1400" spc="300" dirty="0">
                  <a:latin typeface="微软雅黑 Light" panose="020B0502040204020203" pitchFamily="34" charset="-122"/>
                  <a:ea typeface="微软雅黑 Light" panose="020B0502040204020203" pitchFamily="34" charset="-122"/>
                </a:rPr>
                <a:t>算力</a:t>
              </a:r>
              <a:endParaRPr kumimoji="1" lang="en-US" altLang="zh-CN" sz="1400" spc="300" dirty="0">
                <a:latin typeface="微软雅黑 Light" panose="020B0502040204020203" pitchFamily="34" charset="-122"/>
                <a:ea typeface="微软雅黑 Light" panose="020B0502040204020203" pitchFamily="34" charset="-122"/>
              </a:endParaRPr>
            </a:p>
          </p:txBody>
        </p:sp>
        <p:sp>
          <p:nvSpPr>
            <p:cNvPr id="111" name="文本框 110"/>
            <p:cNvSpPr txBox="1"/>
            <p:nvPr/>
          </p:nvSpPr>
          <p:spPr>
            <a:xfrm>
              <a:off x="12614" y="1340"/>
              <a:ext cx="2582" cy="533"/>
            </a:xfrm>
            <a:prstGeom prst="rect">
              <a:avLst/>
            </a:prstGeom>
            <a:noFill/>
          </p:spPr>
          <p:txBody>
            <a:bodyPr wrap="square" rtlCol="0">
              <a:spAutoFit/>
            </a:bodyPr>
            <a:lstStyle/>
            <a:p>
              <a:pPr algn="ctr"/>
              <a:r>
                <a:rPr kumimoji="1" lang="zh-CN" altLang="en-US" sz="1600" b="1" spc="300" dirty="0">
                  <a:solidFill>
                    <a:schemeClr val="accent3">
                      <a:lumMod val="50000"/>
                    </a:schemeClr>
                  </a:solidFill>
                  <a:latin typeface="微软雅黑 Light" panose="020B0502040204020203" pitchFamily="34" charset="-122"/>
                  <a:ea typeface="微软雅黑 Light" panose="020B0502040204020203" pitchFamily="34" charset="-122"/>
                </a:rPr>
                <a:t>开放化平台</a:t>
              </a:r>
              <a:endParaRPr kumimoji="1" lang="en-US" altLang="zh-CN" sz="1600" b="1" spc="300" dirty="0">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112" name="右箭头 111"/>
            <p:cNvSpPr/>
            <p:nvPr/>
          </p:nvSpPr>
          <p:spPr>
            <a:xfrm rot="16200000">
              <a:off x="11618" y="6212"/>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3" name="右箭头 112"/>
            <p:cNvSpPr/>
            <p:nvPr/>
          </p:nvSpPr>
          <p:spPr>
            <a:xfrm rot="16200000">
              <a:off x="15602" y="6212"/>
              <a:ext cx="365" cy="391"/>
            </a:xfrm>
            <a:prstGeom prst="rightArrow">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0" name="文本框 109"/>
            <p:cNvSpPr txBox="1"/>
            <p:nvPr/>
          </p:nvSpPr>
          <p:spPr>
            <a:xfrm>
              <a:off x="4360" y="1300"/>
              <a:ext cx="2582" cy="533"/>
            </a:xfrm>
            <a:prstGeom prst="rect">
              <a:avLst/>
            </a:prstGeom>
            <a:noFill/>
          </p:spPr>
          <p:txBody>
            <a:bodyPr wrap="square" rtlCol="0">
              <a:spAutoFit/>
            </a:bodyPr>
            <a:lstStyle/>
            <a:p>
              <a:pPr algn="ctr"/>
              <a:r>
                <a:rPr kumimoji="1" lang="zh-CN" altLang="en-US" sz="1600" b="1" spc="300" dirty="0">
                  <a:solidFill>
                    <a:schemeClr val="accent3">
                      <a:lumMod val="50000"/>
                    </a:schemeClr>
                  </a:solidFill>
                  <a:latin typeface="微软雅黑 Light" panose="020B0502040204020203" pitchFamily="34" charset="-122"/>
                  <a:ea typeface="微软雅黑 Light" panose="020B0502040204020203" pitchFamily="34" charset="-122"/>
                </a:rPr>
                <a:t>商业化应用</a:t>
              </a:r>
              <a:endParaRPr kumimoji="1" lang="en-US" altLang="zh-CN" sz="1600" b="1" spc="300" dirty="0">
                <a:solidFill>
                  <a:schemeClr val="accent3">
                    <a:lumMod val="50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449e63a0-ce85-4a2a-babe-e369b0c0d815"/>
  <p:tag name="COMMONDATA" val="eyJoZGlkIjoiNjM4YTQ5NzcyY2NkZDc3ZjhmYmJlODYwMzM5M2E0YTgifQ=="/>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26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26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TEMPLATE_THUMBS_INDEX" val="1、4、7、8、9、10、13、15、18、24、28、31、32"/>
  <p:tag name="KSO_WM_TAG_VERSION" val="1.0"/>
  <p:tag name="KSO_WM_BEAUTIFY_FLAG" val="#wm#"/>
  <p:tag name="KSO_WM_TEMPLATE_CATEGORY" val="custom"/>
  <p:tag name="KSO_WM_TEMPLATE_INDEX" val="20204262"/>
  <p:tag name="KSO_WM_TEMPLATE_MASTER_TYPE" val="1"/>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26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SLIDE_ID" val="custom20204262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262"/>
  <p:tag name="KSO_WM_SLIDE_LAYOUT" val="a_l"/>
  <p:tag name="KSO_WM_SLIDE_LAYOUT_CNT" val="1_1"/>
</p:tagLst>
</file>

<file path=ppt/tags/tag294.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262_4*a*1"/>
  <p:tag name="KSO_WM_TEMPLATE_CATEGORY" val="custom"/>
  <p:tag name="KSO_WM_TEMPLATE_INDEX" val="2020426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REFSHAPE" val="910048548"/>
</p:tagLst>
</file>

<file path=ppt/tags/tag296.xml><?xml version="1.0" encoding="utf-8"?>
<p:tagLst xmlns:a="http://schemas.openxmlformats.org/drawingml/2006/main" xmlns:r="http://schemas.openxmlformats.org/officeDocument/2006/relationships" xmlns:p="http://schemas.openxmlformats.org/presentationml/2006/main">
  <p:tag name="REFSHAPE" val="910048548"/>
</p:tagLst>
</file>

<file path=ppt/tags/tag297.xml><?xml version="1.0" encoding="utf-8"?>
<p:tagLst xmlns:a="http://schemas.openxmlformats.org/drawingml/2006/main" xmlns:r="http://schemas.openxmlformats.org/officeDocument/2006/relationships" xmlns:p="http://schemas.openxmlformats.org/presentationml/2006/main">
  <p:tag name="KSO_WM_UNIT_TABLE_BEAUTIFY" val="smartTable{3581ac8e-0b11-4f8e-af47-c07f996effa6}"/>
  <p:tag name="TABLE_ENDDRAG_ORIGIN_RECT" val="960*364"/>
  <p:tag name="TABLE_ENDDRAG_RECT" val="2*154*960*356"/>
</p:tagLst>
</file>

<file path=ppt/tags/tag298.xml><?xml version="1.0" encoding="utf-8"?>
<p:tagLst xmlns:a="http://schemas.openxmlformats.org/drawingml/2006/main" xmlns:r="http://schemas.openxmlformats.org/officeDocument/2006/relationships" xmlns:p="http://schemas.openxmlformats.org/presentationml/2006/main">
  <p:tag name="REFSHAPE" val="910048548"/>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9035_1*q_h_i*1_1_1"/>
  <p:tag name="KSO_WM_TEMPLATE_CATEGORY" val="diagram"/>
  <p:tag name="KSO_WM_TEMPLATE_INDEX" val="2019903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26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9035_1*q_h_i*1_3_1"/>
  <p:tag name="KSO_WM_TEMPLATE_CATEGORY" val="diagram"/>
  <p:tag name="KSO_WM_TEMPLATE_INDEX" val="2019903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9035_1*q_h_i*1_2_1"/>
  <p:tag name="KSO_WM_TEMPLATE_CATEGORY" val="diagram"/>
  <p:tag name="KSO_WM_TEMPLATE_INDEX" val="2019903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4262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262"/>
  <p:tag name="KSO_WM_SLIDE_LAYOUT" val="a_l"/>
  <p:tag name="KSO_WM_SLIDE_LAYOUT_CNT" val="1_1"/>
</p:tagLst>
</file>

<file path=ppt/tags/tag303.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262_4*a*1"/>
  <p:tag name="KSO_WM_TEMPLATE_CATEGORY" val="custom"/>
  <p:tag name="KSO_WM_TEMPLATE_INDEX" val="2020426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05.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06.xml><?xml version="1.0" encoding="utf-8"?>
<p:tagLst xmlns:a="http://schemas.openxmlformats.org/drawingml/2006/main" xmlns:r="http://schemas.openxmlformats.org/officeDocument/2006/relationships" xmlns:p="http://schemas.openxmlformats.org/presentationml/2006/main">
  <p:tag name="KSO_WM_UNIT_TABLE_BEAUTIFY" val="smartTable{3cfbac26-32cb-4d16-acb3-9dc70bfa8ce9}"/>
</p:tagLst>
</file>

<file path=ppt/tags/tag307.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08.xml><?xml version="1.0" encoding="utf-8"?>
<p:tagLst xmlns:a="http://schemas.openxmlformats.org/drawingml/2006/main" xmlns:r="http://schemas.openxmlformats.org/officeDocument/2006/relationships" xmlns:p="http://schemas.openxmlformats.org/presentationml/2006/main">
  <p:tag name="KSO_WM_SLIDE_ID" val="custom20204262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262"/>
  <p:tag name="KSO_WM_SLIDE_LAYOUT" val="a_l"/>
  <p:tag name="KSO_WM_SLIDE_LAYOUT_CNT" val="1_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262_4*a*1"/>
  <p:tag name="KSO_WM_TEMPLATE_CATEGORY" val="custom"/>
  <p:tag name="KSO_WM_TEMPLATE_INDEX" val="2020426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1.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2.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3.xml><?xml version="1.0" encoding="utf-8"?>
<p:tagLst xmlns:a="http://schemas.openxmlformats.org/drawingml/2006/main" xmlns:r="http://schemas.openxmlformats.org/officeDocument/2006/relationships" xmlns:p="http://schemas.openxmlformats.org/presentationml/2006/main">
  <p:tag name="KSO_WM_SLIDE_ID" val="custom20204262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262"/>
  <p:tag name="KSO_WM_SLIDE_LAYOUT" val="a_l"/>
  <p:tag name="KSO_WM_SLIDE_LAYOUT_CNT" val="1_1"/>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262_4*a*1"/>
  <p:tag name="KSO_WM_TEMPLATE_CATEGORY" val="custom"/>
  <p:tag name="KSO_WM_TEMPLATE_INDEX" val="2020426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6.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7.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8.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19.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21.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22.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23.xml><?xml version="1.0" encoding="utf-8"?>
<p:tagLst xmlns:a="http://schemas.openxmlformats.org/drawingml/2006/main" xmlns:r="http://schemas.openxmlformats.org/officeDocument/2006/relationships" xmlns:p="http://schemas.openxmlformats.org/presentationml/2006/main">
  <p:tag name="KSO_WM_SLIDE_ID" val="custom20204262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262"/>
  <p:tag name="KSO_WM_SLIDE_LAYOUT" val="a_l"/>
  <p:tag name="KSO_WM_SLIDE_LAYOUT_CNT" val="1_1"/>
</p:tagLst>
</file>

<file path=ppt/tags/tag324.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262_4*a*1"/>
  <p:tag name="KSO_WM_TEMPLATE_CATEGORY" val="custom"/>
  <p:tag name="KSO_WM_TEMPLATE_INDEX" val="2020426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26.xml><?xml version="1.0" encoding="utf-8"?>
<p:tagLst xmlns:a="http://schemas.openxmlformats.org/drawingml/2006/main" xmlns:r="http://schemas.openxmlformats.org/officeDocument/2006/relationships" xmlns:p="http://schemas.openxmlformats.org/presentationml/2006/main">
  <p:tag name="ISLIDE.DIAGRAM" val="#331942;"/>
  <p:tag name="ISLIDE.ICON" val="#50454;#99517;#176892;#372749;#150128;"/>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MASTER_THUMB_INDEX" val="12"/>
  <p:tag name="KSO_WM_TEMPLATE_THUMBS_INDEX" val="1、4、7、8、9、10、13、15、18、24、28、31、32"/>
  <p:tag name="KSO_WM_TAG_VERSION" val="1.0"/>
  <p:tag name="KSO_WM_BEAUTIFY_FLAG" val="#wm#"/>
  <p:tag name="KSO_WM_TEMPLATE_CATEGORY" val="custom"/>
  <p:tag name="KSO_WM_TEMPLATE_INDEX" val="20204262"/>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85">
      <a:dk1>
        <a:srgbClr val="000000"/>
      </a:dk1>
      <a:lt1>
        <a:srgbClr val="FFFFFF"/>
      </a:lt1>
      <a:dk2>
        <a:srgbClr val="EDF7F2"/>
      </a:dk2>
      <a:lt2>
        <a:srgbClr val="FFFFFF"/>
      </a:lt2>
      <a:accent1>
        <a:srgbClr val="3E8F98"/>
      </a:accent1>
      <a:accent2>
        <a:srgbClr val="3A866E"/>
      </a:accent2>
      <a:accent3>
        <a:srgbClr val="3F934D"/>
      </a:accent3>
      <a:accent4>
        <a:srgbClr val="55A248"/>
      </a:accent4>
      <a:accent5>
        <a:srgbClr val="829C42"/>
      </a:accent5>
      <a:accent6>
        <a:srgbClr val="B8B81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第一PPT，www.1ppt.com">
  <a:themeElements>
    <a:clrScheme name="技巧">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自定义 285">
      <a:dk1>
        <a:srgbClr val="000000"/>
      </a:dk1>
      <a:lt1>
        <a:srgbClr val="FFFFFF"/>
      </a:lt1>
      <a:dk2>
        <a:srgbClr val="EDF7F2"/>
      </a:dk2>
      <a:lt2>
        <a:srgbClr val="FFFFFF"/>
      </a:lt2>
      <a:accent1>
        <a:srgbClr val="3E8F98"/>
      </a:accent1>
      <a:accent2>
        <a:srgbClr val="3A866E"/>
      </a:accent2>
      <a:accent3>
        <a:srgbClr val="3F934D"/>
      </a:accent3>
      <a:accent4>
        <a:srgbClr val="55A248"/>
      </a:accent4>
      <a:accent5>
        <a:srgbClr val="829C42"/>
      </a:accent5>
      <a:accent6>
        <a:srgbClr val="B8B81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主题5">
  <a:themeElements>
    <a:clrScheme name="房利美">
      <a:dk1>
        <a:srgbClr val="000000"/>
      </a:dk1>
      <a:lt1>
        <a:srgbClr val="FFFFFF"/>
      </a:lt1>
      <a:dk2>
        <a:srgbClr val="768394"/>
      </a:dk2>
      <a:lt2>
        <a:srgbClr val="F0F0F0"/>
      </a:lt2>
      <a:accent1>
        <a:srgbClr val="3C70A4"/>
      </a:accent1>
      <a:accent2>
        <a:srgbClr val="EDAE4D"/>
      </a:accent2>
      <a:accent3>
        <a:srgbClr val="63B2CD"/>
      </a:accent3>
      <a:accent4>
        <a:srgbClr val="5066A3"/>
      </a:accent4>
      <a:accent5>
        <a:srgbClr val="5E5CA2"/>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100000">
              <a:srgbClr val="7BC4C8"/>
            </a:gs>
          </a:gsLst>
          <a:lin ang="5400000" scaled="0"/>
        </a:gradFill>
        <a:ln>
          <a:solidFill>
            <a:schemeClr val="tx1"/>
          </a:solidFill>
        </a:ln>
      </a:spPr>
      <a:bodyPr rtlCol="0" anchor="ctr"/>
      <a:lstStyle>
        <a:defPPr algn="ctr">
          <a:defRPr kumimoji="1" lang="zh-CN" altLang="en-US">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A1AA5"/>
    </a:accent1>
    <a:accent2>
      <a:srgbClr val="4F6DFF"/>
    </a:accent2>
    <a:accent3>
      <a:srgbClr val="008CFF"/>
    </a:accent3>
    <a:accent4>
      <a:srgbClr val="FF0098"/>
    </a:accent4>
    <a:accent5>
      <a:srgbClr val="A5A5A5"/>
    </a:accent5>
    <a:accent6>
      <a:srgbClr val="C9C9C9"/>
    </a:accent6>
    <a:hlink>
      <a:srgbClr val="1A1AA5"/>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TotalTime>
  <Words>4574</Words>
  <Application>Microsoft Office PowerPoint</Application>
  <PresentationFormat>宽屏</PresentationFormat>
  <Paragraphs>553</Paragraphs>
  <Slides>35</Slides>
  <Notes>35</Notes>
  <HiddenSlides>0</HiddenSlides>
  <MMClips>0</MMClips>
  <ScaleCrop>false</ScaleCrop>
  <HeadingPairs>
    <vt:vector size="6" baseType="variant">
      <vt:variant>
        <vt:lpstr>已用的字体</vt:lpstr>
      </vt:variant>
      <vt:variant>
        <vt:i4>13</vt:i4>
      </vt:variant>
      <vt:variant>
        <vt:lpstr>主题</vt:lpstr>
      </vt:variant>
      <vt:variant>
        <vt:i4>9</vt:i4>
      </vt:variant>
      <vt:variant>
        <vt:lpstr>幻灯片标题</vt:lpstr>
      </vt:variant>
      <vt:variant>
        <vt:i4>35</vt:i4>
      </vt:variant>
    </vt:vector>
  </HeadingPairs>
  <TitlesOfParts>
    <vt:vector size="57" baseType="lpstr">
      <vt:lpstr>等线</vt:lpstr>
      <vt:lpstr>等线 Light</vt:lpstr>
      <vt:lpstr>汉仪晓波花月圆W</vt:lpstr>
      <vt:lpstr>黑体</vt:lpstr>
      <vt:lpstr>思源黑体 Medium</vt:lpstr>
      <vt:lpstr>宋体</vt:lpstr>
      <vt:lpstr>微软雅黑</vt:lpstr>
      <vt:lpstr>微软雅黑 Light</vt:lpstr>
      <vt:lpstr>Arial</vt:lpstr>
      <vt:lpstr>Calibri</vt:lpstr>
      <vt:lpstr>Calibri Light</vt:lpstr>
      <vt:lpstr>Cambria</vt:lpstr>
      <vt:lpstr>Wingdings</vt:lpstr>
      <vt:lpstr>Office 主题</vt:lpstr>
      <vt:lpstr>1_Office 主题​​</vt:lpstr>
      <vt:lpstr>第一PPT，www.1ppt.com</vt:lpstr>
      <vt:lpstr>1_Office 主题</vt:lpstr>
      <vt:lpstr>2_Office 主题​​</vt:lpstr>
      <vt:lpstr>2_Office 主题</vt:lpstr>
      <vt:lpstr>主题5</vt:lpstr>
      <vt:lpstr>3_Office 主题</vt:lpstr>
      <vt:lpstr>4_Office 主题</vt:lpstr>
      <vt:lpstr>PowerPoint 演示文稿</vt:lpstr>
      <vt:lpstr>PowerPoint 演示文稿</vt:lpstr>
      <vt:lpstr>中航信移动科技有限公司</vt:lpstr>
      <vt:lpstr>1.0 公司介绍</vt:lpstr>
      <vt:lpstr>PowerPoint 演示文稿</vt:lpstr>
      <vt:lpstr>PowerPoint 演示文稿</vt:lpstr>
      <vt:lpstr>1.1 航旅NLP建设背景</vt:lpstr>
      <vt:lpstr>1.2 航旅NLP发展历程</vt:lpstr>
      <vt:lpstr>PowerPoint 演示文稿</vt:lpstr>
      <vt:lpstr>PowerPoint 演示文稿</vt:lpstr>
      <vt:lpstr>1.4 航旅NLP研究成果</vt:lpstr>
      <vt:lpstr>1.5 航旅NLP技术优势</vt:lpstr>
      <vt:lpstr>1.6 航旅NLP技术应用 </vt:lpstr>
      <vt:lpstr>1.6 航旅NLP技术应用</vt:lpstr>
      <vt:lpstr>1.7 赛题来源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sqzhang</dc:creator>
  <cp:lastModifiedBy>张 存旺</cp:lastModifiedBy>
  <cp:revision>71</cp:revision>
  <dcterms:created xsi:type="dcterms:W3CDTF">2022-10-29T02:17:17Z</dcterms:created>
  <dcterms:modified xsi:type="dcterms:W3CDTF">2022-10-31T02:46:11Z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2052-4.6.1.7450</vt:lpwstr>
  </property>
  <property fmtid="{D5CDD505-2E9C-101B-9397-08002B2CF9AE}" pid="3" name="ICV">
    <vt:lpwstr>7B095DC9DD68E5BDEA645C631167205B</vt:lpwstr>
  </property>
</Properties>
</file>